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4"/>
  </p:notesMasterIdLst>
  <p:sldIdLst>
    <p:sldId id="321" r:id="rId2"/>
    <p:sldId id="257" r:id="rId3"/>
    <p:sldId id="322" r:id="rId4"/>
    <p:sldId id="267" r:id="rId5"/>
    <p:sldId id="285" r:id="rId6"/>
    <p:sldId id="332" r:id="rId7"/>
    <p:sldId id="333" r:id="rId8"/>
    <p:sldId id="312" r:id="rId9"/>
    <p:sldId id="323" r:id="rId10"/>
    <p:sldId id="303" r:id="rId11"/>
    <p:sldId id="266" r:id="rId12"/>
    <p:sldId id="324" r:id="rId13"/>
    <p:sldId id="314" r:id="rId14"/>
    <p:sldId id="271" r:id="rId15"/>
    <p:sldId id="325" r:id="rId16"/>
    <p:sldId id="326" r:id="rId17"/>
    <p:sldId id="274" r:id="rId18"/>
    <p:sldId id="275" r:id="rId19"/>
    <p:sldId id="281" r:id="rId20"/>
    <p:sldId id="311" r:id="rId21"/>
    <p:sldId id="334" r:id="rId22"/>
    <p:sldId id="335" r:id="rId23"/>
    <p:sldId id="260" r:id="rId24"/>
    <p:sldId id="327" r:id="rId25"/>
    <p:sldId id="336" r:id="rId26"/>
    <p:sldId id="305" r:id="rId27"/>
    <p:sldId id="262" r:id="rId28"/>
    <p:sldId id="337" r:id="rId29"/>
    <p:sldId id="282" r:id="rId30"/>
    <p:sldId id="284" r:id="rId31"/>
    <p:sldId id="328" r:id="rId32"/>
    <p:sldId id="279" r:id="rId33"/>
    <p:sldId id="307" r:id="rId34"/>
    <p:sldId id="308" r:id="rId35"/>
    <p:sldId id="317" r:id="rId36"/>
    <p:sldId id="319" r:id="rId37"/>
    <p:sldId id="273" r:id="rId38"/>
    <p:sldId id="330" r:id="rId39"/>
    <p:sldId id="331" r:id="rId40"/>
    <p:sldId id="329" r:id="rId41"/>
    <p:sldId id="280" r:id="rId42"/>
    <p:sldId id="338" r:id="rId43"/>
  </p:sldIdLst>
  <p:sldSz cx="14630400" cy="8229600"/>
  <p:notesSz cx="8229600" cy="146304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Host Grotesk Medium" panose="020B0604020202020204" charset="0"/>
      <p:regular r:id="rId49"/>
    </p:embeddedFont>
    <p:embeddedFont>
      <p:font typeface="Instrument Sans Medium" panose="020B0604020202020204" charset="0"/>
      <p:regular r:id="rId50"/>
    </p:embeddedFont>
    <p:embeddedFont>
      <p:font typeface="Instrument Sans Semi Bold" panose="020B0604020202020204" charset="0"/>
      <p:regular r:id="rId51"/>
    </p:embeddedFont>
    <p:embeddedFont>
      <p:font typeface="Raleway" pitchFamily="2" charset="0"/>
      <p:regular r:id="rId52"/>
      <p:bold r:id="rId53"/>
      <p:italic r:id="rId54"/>
      <p:boldItalic r:id="rId55"/>
    </p:embeddedFont>
    <p:embeddedFont>
      <p:font typeface="Roboto" panose="02000000000000000000" pitchFamily="2" charset="0"/>
      <p:regular r:id="rId56"/>
      <p:bold r:id="rId57"/>
      <p:italic r:id="rId58"/>
      <p:boldItalic r:id="rId59"/>
    </p:embeddedFont>
    <p:embeddedFont>
      <p:font typeface="Script MT Bold" panose="03040602040607080904" pitchFamily="66" charset="0"/>
      <p:bold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87" d="100"/>
          <a:sy n="87" d="100"/>
        </p:scale>
        <p:origin x="810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5930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3362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72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1762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374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5851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663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6930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037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479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74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4256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729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5697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2786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120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954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366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57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903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4460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7551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675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2039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2992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3591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3083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616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028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53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88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9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157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602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/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f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7292" y="3417391"/>
            <a:ext cx="59555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Mastering Data Pipelines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439026" y="4276367"/>
            <a:ext cx="53721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Building </a:t>
            </a:r>
            <a:r>
              <a:rPr lang="en-US" sz="1750" u="sng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Scalable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</a:t>
            </a:r>
            <a:r>
              <a:rPr lang="en-US" sz="1750" u="sng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Reliable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and </a:t>
            </a:r>
            <a:r>
              <a:rPr lang="en-US" sz="1750" u="sng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Efficient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Data Workflows</a:t>
            </a:r>
            <a:endParaRPr lang="en-US" sz="175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40324AC-2CFC-4FBE-AD91-51FECAF84370}"/>
              </a:ext>
            </a:extLst>
          </p:cNvPr>
          <p:cNvSpPr/>
          <p:nvPr/>
        </p:nvSpPr>
        <p:spPr>
          <a:xfrm>
            <a:off x="12266650" y="7748840"/>
            <a:ext cx="352425" cy="36290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842DE8A3-814E-4EE3-AE80-6A7640753A10}"/>
              </a:ext>
            </a:extLst>
          </p:cNvPr>
          <p:cNvSpPr/>
          <p:nvPr/>
        </p:nvSpPr>
        <p:spPr>
          <a:xfrm>
            <a:off x="12619075" y="7704772"/>
            <a:ext cx="183511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Oluwagbemiga Adegboyega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46885"/>
            <a:ext cx="72754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Why Master Data Pipelines?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0929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pipelines are the backbone of reliable, scalable data-driven decision-making. Understanding them is crucial for any organization aiming to leverage its data effectively.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890248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028224" y="412468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1B27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90" y="4273510"/>
            <a:ext cx="306110" cy="38266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8224" y="5031938"/>
            <a:ext cx="32868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Reliable Data Foundation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8224" y="5522357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Pipelines ensure data integrity and accessibility.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3890248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451396" y="412468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1B27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562" y="4273510"/>
            <a:ext cx="306110" cy="38266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51396" y="50319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Prevent Data Issues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51396" y="5522357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Poor design leads to quality issues and downtime.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640133" y="3890248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874568" y="412468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1B27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1734" y="4273510"/>
            <a:ext cx="306110" cy="382667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74568" y="50319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Unlock Insights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874568" y="5522357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Mastery drives efficient flow from raw data to actionable insights.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128769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814155"/>
            <a:ext cx="65951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8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Why Master Them?</a:t>
            </a:r>
            <a:endParaRPr lang="en-US" sz="4800" dirty="0"/>
          </a:p>
        </p:txBody>
      </p:sp>
      <p:sp>
        <p:nvSpPr>
          <p:cNvPr id="7" name="Text 4"/>
          <p:cNvSpPr/>
          <p:nvPr/>
        </p:nvSpPr>
        <p:spPr>
          <a:xfrm>
            <a:off x="793790" y="3051929"/>
            <a:ext cx="1364611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Handles big data's 3Vs (volume, variety, velocity).</a:t>
            </a:r>
          </a:p>
          <a:p>
            <a:pPr marL="285750" indent="-28575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Reduces errors.</a:t>
            </a:r>
          </a:p>
          <a:p>
            <a:pPr marL="285750" indent="-28575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Supports real-time insights. </a:t>
            </a:r>
          </a:p>
          <a:p>
            <a:pPr marL="285750" indent="-28575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They are the backbone for robust data systems.</a:t>
            </a:r>
            <a:endParaRPr lang="en-US" sz="1750" dirty="0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14225F12-656C-4167-92B3-A125CDCDB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845" y="837307"/>
            <a:ext cx="6554986" cy="655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049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7363" y="563249"/>
            <a:ext cx="71711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Components of a Data Pipeline</a:t>
            </a:r>
            <a:endParaRPr lang="en-US" sz="445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D0E9A89-DCF4-4FD5-A8B5-4816F5A7D84A}"/>
              </a:ext>
            </a:extLst>
          </p:cNvPr>
          <p:cNvGrpSpPr/>
          <p:nvPr/>
        </p:nvGrpSpPr>
        <p:grpSpPr>
          <a:xfrm>
            <a:off x="206003" y="2029576"/>
            <a:ext cx="13313917" cy="5636775"/>
            <a:chOff x="409227" y="2413516"/>
            <a:chExt cx="13313917" cy="5636775"/>
          </a:xfrm>
        </p:grpSpPr>
        <p:sp>
          <p:nvSpPr>
            <p:cNvPr id="3" name="Text 1"/>
            <p:cNvSpPr/>
            <p:nvPr/>
          </p:nvSpPr>
          <p:spPr>
            <a:xfrm>
              <a:off x="1857256" y="3042999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1E306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Sources</a:t>
              </a:r>
              <a:endParaRPr lang="en-US" sz="2200" dirty="0"/>
            </a:p>
          </p:txBody>
        </p:sp>
        <p:sp>
          <p:nvSpPr>
            <p:cNvPr id="4" name="Text 2"/>
            <p:cNvSpPr/>
            <p:nvPr/>
          </p:nvSpPr>
          <p:spPr>
            <a:xfrm>
              <a:off x="793790" y="3533418"/>
              <a:ext cx="3898702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Databases, APIs, logs, IoT sensors, </a:t>
              </a:r>
              <a:br>
                <a:rPr lang="en-US" sz="1750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</a:br>
              <a:r>
                <a:rPr lang="en-US" sz="1750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social media feeds.</a:t>
              </a:r>
            </a:p>
            <a:p>
              <a:pPr marL="0" indent="0" algn="r">
                <a:lnSpc>
                  <a:spcPts val="2850"/>
                </a:lnSpc>
                <a:buNone/>
              </a:pPr>
              <a:endParaRPr lang="en-US" sz="1750" dirty="0"/>
            </a:p>
          </p:txBody>
        </p:sp>
        <p:pic>
          <p:nvPicPr>
            <p:cNvPr id="5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32653" y="2413516"/>
              <a:ext cx="4564975" cy="4564975"/>
            </a:xfrm>
            <a:prstGeom prst="rect">
              <a:avLst/>
            </a:prstGeom>
          </p:spPr>
        </p:pic>
        <p:pic>
          <p:nvPicPr>
            <p:cNvPr id="6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52874" y="3544610"/>
              <a:ext cx="339328" cy="424220"/>
            </a:xfrm>
            <a:prstGeom prst="rect">
              <a:avLst/>
            </a:prstGeom>
          </p:spPr>
        </p:pic>
        <p:sp>
          <p:nvSpPr>
            <p:cNvPr id="7" name="Text 3"/>
            <p:cNvSpPr/>
            <p:nvPr/>
          </p:nvSpPr>
          <p:spPr>
            <a:xfrm>
              <a:off x="9082445" y="2516132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1E306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Ingestion</a:t>
              </a:r>
              <a:endParaRPr lang="en-US" sz="2200" dirty="0"/>
            </a:p>
          </p:txBody>
        </p:sp>
        <p:sp>
          <p:nvSpPr>
            <p:cNvPr id="8" name="Text 4"/>
            <p:cNvSpPr/>
            <p:nvPr/>
          </p:nvSpPr>
          <p:spPr>
            <a:xfrm>
              <a:off x="9597628" y="2898440"/>
              <a:ext cx="3898821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Responsible for collecting and importing data </a:t>
              </a:r>
              <a:br>
                <a:rPr lang="en-US" sz="1750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</a:br>
              <a:r>
                <a:rPr lang="en-US" sz="1750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(e.g., Apache Kafka, AWS Kinesis).</a:t>
              </a:r>
              <a:br>
                <a:rPr lang="en-US" sz="1750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</a:br>
              <a:r>
                <a:rPr lang="en-US" sz="1750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Batch or streaming</a:t>
              </a:r>
              <a:endParaRPr lang="en-US" sz="1750" dirty="0"/>
            </a:p>
          </p:txBody>
        </p:sp>
        <p:pic>
          <p:nvPicPr>
            <p:cNvPr id="9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32653" y="2413516"/>
              <a:ext cx="4564975" cy="4564975"/>
            </a:xfrm>
            <a:prstGeom prst="rect">
              <a:avLst/>
            </a:prstGeom>
          </p:spPr>
        </p:pic>
        <p:pic>
          <p:nvPicPr>
            <p:cNvPr id="10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39169" y="2964180"/>
              <a:ext cx="339328" cy="424220"/>
            </a:xfrm>
            <a:prstGeom prst="rect">
              <a:avLst/>
            </a:prstGeom>
          </p:spPr>
        </p:pic>
        <p:sp>
          <p:nvSpPr>
            <p:cNvPr id="11" name="Text 5"/>
            <p:cNvSpPr/>
            <p:nvPr/>
          </p:nvSpPr>
          <p:spPr>
            <a:xfrm>
              <a:off x="9764818" y="4791093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1E306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Transformation</a:t>
              </a:r>
              <a:endParaRPr lang="en-US" sz="2200" dirty="0"/>
            </a:p>
          </p:txBody>
        </p:sp>
        <p:sp>
          <p:nvSpPr>
            <p:cNvPr id="12" name="Text 6"/>
            <p:cNvSpPr/>
            <p:nvPr/>
          </p:nvSpPr>
          <p:spPr>
            <a:xfrm>
              <a:off x="9937790" y="5132665"/>
              <a:ext cx="3785354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Cleaning, enrichment, aggregation</a:t>
              </a:r>
              <a:br>
                <a:rPr lang="en-US" sz="1750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</a:br>
              <a:r>
                <a:rPr lang="en-US" sz="1750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(e.g., Apache Spark, </a:t>
              </a:r>
              <a:r>
                <a:rPr lang="en-US" sz="1750" dirty="0" err="1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Flink</a:t>
              </a:r>
              <a:r>
                <a:rPr lang="en-US" sz="1750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).</a:t>
              </a:r>
              <a:endParaRPr lang="en-US" sz="1750" dirty="0"/>
            </a:p>
          </p:txBody>
        </p:sp>
        <p:pic>
          <p:nvPicPr>
            <p:cNvPr id="13" name="Image 4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32653" y="2413516"/>
              <a:ext cx="4564975" cy="4564975"/>
            </a:xfrm>
            <a:prstGeom prst="rect">
              <a:avLst/>
            </a:prstGeom>
          </p:spPr>
        </p:pic>
        <p:pic>
          <p:nvPicPr>
            <p:cNvPr id="14" name="Image 5" descr="preencoded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43117" y="4483775"/>
              <a:ext cx="339328" cy="424220"/>
            </a:xfrm>
            <a:prstGeom prst="rect">
              <a:avLst/>
            </a:prstGeom>
          </p:spPr>
        </p:pic>
        <p:sp>
          <p:nvSpPr>
            <p:cNvPr id="15" name="Text 7"/>
            <p:cNvSpPr/>
            <p:nvPr/>
          </p:nvSpPr>
          <p:spPr>
            <a:xfrm>
              <a:off x="9299843" y="6176010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1E306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Storage</a:t>
              </a:r>
              <a:endParaRPr lang="en-US" sz="2200" dirty="0"/>
            </a:p>
          </p:txBody>
        </p:sp>
        <p:sp>
          <p:nvSpPr>
            <p:cNvPr id="16" name="Text 8"/>
            <p:cNvSpPr/>
            <p:nvPr/>
          </p:nvSpPr>
          <p:spPr>
            <a:xfrm>
              <a:off x="9443391" y="6553212"/>
              <a:ext cx="3898821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Centralized repositories like data lakes (S3, HDFS) </a:t>
              </a:r>
              <a:br>
                <a:rPr lang="en-US" sz="1750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</a:br>
              <a:r>
                <a:rPr lang="en-US" sz="1750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or data warehouses (Snowflake, Redshift),</a:t>
              </a:r>
            </a:p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databases</a:t>
              </a:r>
              <a:endParaRPr lang="en-US" sz="1750" dirty="0"/>
            </a:p>
          </p:txBody>
        </p:sp>
        <p:pic>
          <p:nvPicPr>
            <p:cNvPr id="17" name="Image 6" descr="preencoded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32653" y="2413516"/>
              <a:ext cx="4564975" cy="4564975"/>
            </a:xfrm>
            <a:prstGeom prst="rect">
              <a:avLst/>
            </a:prstGeom>
          </p:spPr>
        </p:pic>
        <p:sp>
          <p:nvSpPr>
            <p:cNvPr id="18" name="Text 9"/>
            <p:cNvSpPr/>
            <p:nvPr/>
          </p:nvSpPr>
          <p:spPr>
            <a:xfrm>
              <a:off x="1857256" y="5314117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1E306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Monitoring</a:t>
              </a:r>
              <a:endParaRPr lang="en-US" sz="2200" dirty="0"/>
            </a:p>
          </p:txBody>
        </p:sp>
        <p:sp>
          <p:nvSpPr>
            <p:cNvPr id="19" name="Text 10"/>
            <p:cNvSpPr/>
            <p:nvPr/>
          </p:nvSpPr>
          <p:spPr>
            <a:xfrm>
              <a:off x="409227" y="5804535"/>
              <a:ext cx="4692492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Detects errors, latency, and data quality issues.</a:t>
              </a:r>
              <a:br>
                <a:rPr lang="en-US" sz="1750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</a:br>
              <a:r>
                <a:rPr lang="en-US" sz="1750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Ensures pipeline health.</a:t>
              </a:r>
              <a:endParaRPr lang="en-US" sz="1750" dirty="0"/>
            </a:p>
          </p:txBody>
        </p:sp>
        <p:pic>
          <p:nvPicPr>
            <p:cNvPr id="20" name="Image 7" descr="preencoded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032653" y="2413516"/>
              <a:ext cx="4564975" cy="4564975"/>
            </a:xfrm>
            <a:prstGeom prst="rect">
              <a:avLst/>
            </a:prstGeom>
          </p:spPr>
        </p:pic>
        <p:pic>
          <p:nvPicPr>
            <p:cNvPr id="21" name="Image 8" descr="preencoded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52874" y="5422940"/>
              <a:ext cx="339328" cy="424220"/>
            </a:xfrm>
            <a:prstGeom prst="rect">
              <a:avLst/>
            </a:prstGeom>
          </p:spPr>
        </p:pic>
        <p:pic>
          <p:nvPicPr>
            <p:cNvPr id="22" name="Image 8" descr="preencoded.png">
              <a:extLst>
                <a:ext uri="{FF2B5EF4-FFF2-40B4-BE49-F238E27FC236}">
                  <a16:creationId xmlns:a16="http://schemas.microsoft.com/office/drawing/2014/main" id="{DD7E9B47-A074-44D5-BD9A-3D650A4EB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39169" y="6042273"/>
              <a:ext cx="339328" cy="424220"/>
            </a:xfrm>
            <a:prstGeom prst="rect">
              <a:avLst/>
            </a:prstGeom>
          </p:spPr>
        </p:pic>
        <p:sp>
          <p:nvSpPr>
            <p:cNvPr id="23" name="Text 9">
              <a:extLst>
                <a:ext uri="{FF2B5EF4-FFF2-40B4-BE49-F238E27FC236}">
                  <a16:creationId xmlns:a16="http://schemas.microsoft.com/office/drawing/2014/main" id="{06743046-211B-4EA7-A1E6-EA6DC9830ECC}"/>
                </a:ext>
              </a:extLst>
            </p:cNvPr>
            <p:cNvSpPr/>
            <p:nvPr/>
          </p:nvSpPr>
          <p:spPr>
            <a:xfrm>
              <a:off x="4242074" y="6961388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1E306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Orchestration</a:t>
              </a:r>
              <a:endParaRPr lang="en-US" sz="2200" dirty="0"/>
            </a:p>
          </p:txBody>
        </p:sp>
        <p:sp>
          <p:nvSpPr>
            <p:cNvPr id="24" name="Text 10">
              <a:extLst>
                <a:ext uri="{FF2B5EF4-FFF2-40B4-BE49-F238E27FC236}">
                  <a16:creationId xmlns:a16="http://schemas.microsoft.com/office/drawing/2014/main" id="{301462B9-0B1C-45F8-8DD3-2423C9A5F86E}"/>
                </a:ext>
              </a:extLst>
            </p:cNvPr>
            <p:cNvSpPr/>
            <p:nvPr/>
          </p:nvSpPr>
          <p:spPr>
            <a:xfrm>
              <a:off x="2964260" y="7324486"/>
              <a:ext cx="3898702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Coordinates tasks (e.g., Airflow, Luigi).</a:t>
              </a:r>
              <a:br>
                <a:rPr lang="en-US" sz="1750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</a:br>
              <a:r>
                <a:rPr lang="en-US" sz="1750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Workflow management and scheduling</a:t>
              </a:r>
              <a:endParaRPr lang="en-US" sz="1750" dirty="0"/>
            </a:p>
          </p:txBody>
        </p:sp>
      </p:grpSp>
    </p:spTree>
    <p:extLst>
      <p:ext uri="{BB962C8B-B14F-4D97-AF65-F5344CB8AC3E}">
        <p14:creationId xmlns:p14="http://schemas.microsoft.com/office/powerpoint/2010/main" val="3889814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54321" y="557451"/>
            <a:ext cx="240815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13544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Architectural Patterns</a:t>
            </a:r>
            <a:endParaRPr lang="en-US" sz="1800" dirty="0"/>
          </a:p>
        </p:txBody>
      </p:sp>
      <p:sp>
        <p:nvSpPr>
          <p:cNvPr id="4" name="Text 1"/>
          <p:cNvSpPr/>
          <p:nvPr/>
        </p:nvSpPr>
        <p:spPr>
          <a:xfrm>
            <a:off x="6574869" y="1029533"/>
            <a:ext cx="6966942" cy="575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3600" dirty="0">
                <a:solidFill>
                  <a:srgbClr val="13544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Common Pipeline Architectures</a:t>
            </a:r>
            <a:endParaRPr lang="en-US" sz="3600" dirty="0"/>
          </a:p>
        </p:txBody>
      </p:sp>
      <p:sp>
        <p:nvSpPr>
          <p:cNvPr id="5" name="Shape 2"/>
          <p:cNvSpPr/>
          <p:nvPr/>
        </p:nvSpPr>
        <p:spPr>
          <a:xfrm>
            <a:off x="6131243" y="1881664"/>
            <a:ext cx="7854315" cy="1807369"/>
          </a:xfrm>
          <a:prstGeom prst="roundRect">
            <a:avLst>
              <a:gd name="adj" fmla="val 9176"/>
            </a:avLst>
          </a:prstGeom>
          <a:solidFill>
            <a:srgbClr val="64B8CE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154103" y="1904524"/>
            <a:ext cx="736997" cy="1761649"/>
          </a:xfrm>
          <a:prstGeom prst="roundRect">
            <a:avLst>
              <a:gd name="adj" fmla="val 18780"/>
            </a:avLst>
          </a:prstGeom>
          <a:solidFill>
            <a:srgbClr val="CEE6FD"/>
          </a:solidFill>
          <a:ln/>
        </p:spPr>
      </p:sp>
      <p:sp>
        <p:nvSpPr>
          <p:cNvPr id="7" name="Text 4"/>
          <p:cNvSpPr/>
          <p:nvPr/>
        </p:nvSpPr>
        <p:spPr>
          <a:xfrm>
            <a:off x="6384369" y="2612588"/>
            <a:ext cx="276344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7075289" y="2088713"/>
            <a:ext cx="2303264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Batch Pipelines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7075289" y="2487097"/>
            <a:ext cx="6887408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Ideal for large volumes of data processed periodically. Reliable, simpler to manage, and cost-effective for historical analysis.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7075289" y="3187184"/>
            <a:ext cx="688740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Tools:</a:t>
            </a:r>
            <a:r>
              <a:rPr lang="en-US" sz="14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Hadoop, Apache Spark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6131243" y="3873222"/>
            <a:ext cx="7854315" cy="1807369"/>
          </a:xfrm>
          <a:prstGeom prst="roundRect">
            <a:avLst>
              <a:gd name="adj" fmla="val 9176"/>
            </a:avLst>
          </a:prstGeom>
          <a:solidFill>
            <a:srgbClr val="64B8CE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6154103" y="3896082"/>
            <a:ext cx="736997" cy="1761649"/>
          </a:xfrm>
          <a:prstGeom prst="roundRect">
            <a:avLst>
              <a:gd name="adj" fmla="val 18780"/>
            </a:avLst>
          </a:prstGeom>
          <a:solidFill>
            <a:srgbClr val="CEE6FD"/>
          </a:solidFill>
          <a:ln/>
        </p:spPr>
      </p:sp>
      <p:sp>
        <p:nvSpPr>
          <p:cNvPr id="13" name="Text 10"/>
          <p:cNvSpPr/>
          <p:nvPr/>
        </p:nvSpPr>
        <p:spPr>
          <a:xfrm>
            <a:off x="6384369" y="4604147"/>
            <a:ext cx="276344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075289" y="4080272"/>
            <a:ext cx="2303264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Streaming Pipelines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7075289" y="4478655"/>
            <a:ext cx="6887408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Designed for real-time data processing, enabling immediate insights and responses. Requires complex state management.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7075289" y="5178743"/>
            <a:ext cx="688740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Tools:</a:t>
            </a:r>
            <a:r>
              <a:rPr lang="en-US" sz="14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Kafka Streams, Apache Flink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6131243" y="5864781"/>
            <a:ext cx="7854315" cy="1807369"/>
          </a:xfrm>
          <a:prstGeom prst="roundRect">
            <a:avLst>
              <a:gd name="adj" fmla="val 9176"/>
            </a:avLst>
          </a:prstGeom>
          <a:solidFill>
            <a:srgbClr val="64B8CE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6154103" y="5887641"/>
            <a:ext cx="736997" cy="1761649"/>
          </a:xfrm>
          <a:prstGeom prst="roundRect">
            <a:avLst>
              <a:gd name="adj" fmla="val 18780"/>
            </a:avLst>
          </a:prstGeom>
          <a:solidFill>
            <a:srgbClr val="CEE6FD"/>
          </a:solidFill>
          <a:ln/>
        </p:spPr>
      </p:sp>
      <p:sp>
        <p:nvSpPr>
          <p:cNvPr id="19" name="Text 16"/>
          <p:cNvSpPr/>
          <p:nvPr/>
        </p:nvSpPr>
        <p:spPr>
          <a:xfrm>
            <a:off x="6384369" y="6595705"/>
            <a:ext cx="276344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150" dirty="0"/>
          </a:p>
        </p:txBody>
      </p:sp>
      <p:sp>
        <p:nvSpPr>
          <p:cNvPr id="20" name="Text 17"/>
          <p:cNvSpPr/>
          <p:nvPr/>
        </p:nvSpPr>
        <p:spPr>
          <a:xfrm>
            <a:off x="7075289" y="6071830"/>
            <a:ext cx="2314932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Lambda Architecture</a:t>
            </a:r>
            <a:endParaRPr lang="en-US" sz="1800" dirty="0"/>
          </a:p>
        </p:txBody>
      </p:sp>
      <p:sp>
        <p:nvSpPr>
          <p:cNvPr id="21" name="Text 18"/>
          <p:cNvSpPr/>
          <p:nvPr/>
        </p:nvSpPr>
        <p:spPr>
          <a:xfrm>
            <a:off x="7075289" y="6470213"/>
            <a:ext cx="6887408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hybrid approach combining batch and streaming layers to balance real-time needs with historical accuracy.</a:t>
            </a:r>
            <a:endParaRPr lang="en-US" sz="1450" dirty="0"/>
          </a:p>
        </p:txBody>
      </p:sp>
      <p:sp>
        <p:nvSpPr>
          <p:cNvPr id="22" name="Text 19"/>
          <p:cNvSpPr/>
          <p:nvPr/>
        </p:nvSpPr>
        <p:spPr>
          <a:xfrm>
            <a:off x="7075289" y="7170301"/>
            <a:ext cx="688740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Benefit:</a:t>
            </a:r>
            <a:r>
              <a:rPr lang="en-US" sz="14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Offers robust, fault-tolerant data serving.</a:t>
            </a:r>
            <a:endParaRPr lang="en-US" sz="14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020940"/>
            <a:ext cx="65951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8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Pipeline Architecture</a:t>
            </a:r>
            <a:endParaRPr lang="en-US" sz="4800" dirty="0"/>
          </a:p>
        </p:txBody>
      </p:sp>
      <p:sp>
        <p:nvSpPr>
          <p:cNvPr id="7" name="Text 4"/>
          <p:cNvSpPr/>
          <p:nvPr/>
        </p:nvSpPr>
        <p:spPr>
          <a:xfrm>
            <a:off x="793790" y="1738497"/>
            <a:ext cx="1364611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Batch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(Executes jobs on a schedule, suitable for large datasets processed periodically) </a:t>
            </a:r>
          </a:p>
          <a:p>
            <a:pPr algn="l">
              <a:lnSpc>
                <a:spcPct val="250000"/>
              </a:lnSpc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vs. </a:t>
            </a:r>
          </a:p>
          <a:p>
            <a:pPr algn="l">
              <a:lnSpc>
                <a:spcPct val="250000"/>
              </a:lnSpc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Streaming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(Processes data in near real-time) pipelines.</a:t>
            </a:r>
          </a:p>
          <a:p>
            <a:pPr marL="285750" indent="-285750" algn="l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 sz="1750" b="1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285750" indent="-28575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ETL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(Extract, Transform, Load)  (process data before storage) </a:t>
            </a:r>
          </a:p>
          <a:p>
            <a:pPr algn="l">
              <a:lnSpc>
                <a:spcPct val="250000"/>
              </a:lnSpc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vs. </a:t>
            </a:r>
          </a:p>
          <a:p>
            <a:pPr algn="l">
              <a:lnSpc>
                <a:spcPct val="250000"/>
              </a:lnSpc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ELT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(Extract, Load, Transform) (store raw data, then process).</a:t>
            </a:r>
          </a:p>
          <a:p>
            <a:pPr marL="285750" indent="-285750" algn="l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285750" indent="-28575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Cloud-native </a:t>
            </a: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vs.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on-premises solutions.</a:t>
            </a:r>
          </a:p>
        </p:txBody>
      </p:sp>
    </p:spTree>
    <p:extLst>
      <p:ext uri="{BB962C8B-B14F-4D97-AF65-F5344CB8AC3E}">
        <p14:creationId xmlns:p14="http://schemas.microsoft.com/office/powerpoint/2010/main" val="1688141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91151"/>
            <a:ext cx="61749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Batch Vs Streaming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53558"/>
            <a:ext cx="13042821" cy="3266837"/>
          </a:xfrm>
          <a:prstGeom prst="roundRect">
            <a:avLst>
              <a:gd name="adj" fmla="val 624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761178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9653" y="2904887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Feature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75077" y="2904887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Batch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716691" y="2904887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Streaming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3411498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9653" y="3555206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Processing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75077" y="3555206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Periodic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716691" y="3555206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Real-time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4061817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29653" y="4205526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Latency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375077" y="4205526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716691" y="4205526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Low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4712137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9653" y="4855845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Complexity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5375077" y="4855845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Moderate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716691" y="4855845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5362456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29653" y="5506164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 Cases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5375077" y="5506164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Reports, ETL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9716691" y="5506164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Monitoring, IoT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793790" y="62755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Hybrid pipelines combine both for flexibility.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587265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6964442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Principles for Designing Scalable Pipelines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0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Modularity:</a:t>
            </a: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Reusable, independent components.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21638" y="2644251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0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Scalability:</a:t>
            </a: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Handle growing data volumes.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21638" y="3633504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0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Fault Tolerance:</a:t>
            </a: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Retries, error handling.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21638" y="4593610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0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Monitoring:</a:t>
            </a:r>
            <a:r>
              <a:rPr lang="en-US" sz="2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Track performance and data quality.</a:t>
            </a:r>
            <a:endParaRPr lang="en-US" sz="20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79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734616" y="1115139"/>
            <a:ext cx="8076367" cy="656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Understanding Your Data Domain</a:t>
            </a:r>
            <a:endParaRPr lang="en-US" sz="4100" dirty="0"/>
          </a:p>
        </p:txBody>
      </p:sp>
      <p:sp>
        <p:nvSpPr>
          <p:cNvPr id="4" name="Text 2"/>
          <p:cNvSpPr/>
          <p:nvPr/>
        </p:nvSpPr>
        <p:spPr>
          <a:xfrm>
            <a:off x="734616" y="2274808"/>
            <a:ext cx="7691914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Before writing a single line of code, immerse yourself in the </a:t>
            </a:r>
            <a:r>
              <a:rPr lang="en-US" sz="16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business context</a:t>
            </a: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This means understanding: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34616" y="3135154"/>
            <a:ext cx="7691914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8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Business/</a:t>
            </a:r>
            <a:r>
              <a:rPr lang="en-US" sz="16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Domain-specific terminology:</a:t>
            </a: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Speak the language of the business. What do "CAC," "churn," or "inventory turnover" really mean in this context? (e.g., "customer lifetime value" in e-commerce, "patient journey" in healthcare)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34616" y="3880128"/>
            <a:ext cx="7691914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endParaRPr lang="en-US" sz="1800" b="1" dirty="0">
              <a:solidFill>
                <a:srgbClr val="384653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endParaRPr lang="en-US" b="1" dirty="0">
              <a:solidFill>
                <a:srgbClr val="384653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8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Critical/</a:t>
            </a:r>
            <a:r>
              <a:rPr lang="en-US" sz="16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metrics:</a:t>
            </a: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What numbers drive decisions? Revenue, user engagement, sensor readings?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34616" y="4625102"/>
            <a:ext cx="7691914" cy="1007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00"/>
              </a:lnSpc>
              <a:buSzPct val="100000"/>
            </a:pPr>
            <a:endParaRPr lang="en-US" sz="1650" b="1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endParaRPr lang="en-US" sz="1800" dirty="0">
              <a:solidFill>
                <a:srgbClr val="384653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algn="l">
              <a:lnSpc>
                <a:spcPts val="2600"/>
              </a:lnSpc>
              <a:buSzPct val="100000"/>
            </a:pPr>
            <a:r>
              <a:rPr lang="en-US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 </a:t>
            </a:r>
            <a:r>
              <a:rPr lang="en-US" sz="16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(e.g., daily active users, transaction volume, sensor readings)</a:t>
            </a:r>
            <a:endParaRPr lang="en-US" sz="1650" b="1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endParaRPr lang="en-US" sz="1650" b="1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relationships:</a:t>
            </a: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Identify primary and foreign keys to understand how datasets connect and interact. This prevents extracting irrelevant data, optimizing pipeline efficiency.</a:t>
            </a:r>
            <a:endParaRPr lang="en-US" sz="16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6118" y="2322076"/>
            <a:ext cx="4957286" cy="4957286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34616" y="7751564"/>
            <a:ext cx="13161169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Why it matters:</a:t>
            </a: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This foundational step ensures your pipeline delivers truly valuable insights, not just raw data.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4168498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789503" y="1198245"/>
            <a:ext cx="8548449" cy="704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Understanding Data Sources</a:t>
            </a:r>
            <a:endParaRPr lang="en-US" sz="4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03" y="2495074"/>
            <a:ext cx="4890373" cy="489037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37803" y="2444353"/>
            <a:ext cx="761071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origin of your data dictates much of your pipeline's design. Consider: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37803" y="3008352"/>
            <a:ext cx="7610713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Source Type: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Is it a transactional database (MySQL), streaming IoT sensors, or a REST API from a web application?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37803" y="3809286"/>
            <a:ext cx="7610713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Volume &amp; Velocity: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Is it batch or real-time? How much data is generated per second/minute/day?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37803" y="4610219"/>
            <a:ext cx="7610713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Core Capabilities: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Does the source support replication, change data capture (CDC), or specific query patterns?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37803" y="5535216"/>
            <a:ext cx="7610713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Understanding these characteristics is crucial for selecting the appropriate ingestion and computation engines.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4045366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813" y="617458"/>
            <a:ext cx="9508331" cy="701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Generation/Source Systems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236018" y="1880235"/>
            <a:ext cx="280666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Concepts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36018" y="2455426"/>
            <a:ext cx="7616190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originates from files, databases, APIs, IoT, logs, streams.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36018" y="2893219"/>
            <a:ext cx="7616190" cy="718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Consider schema (fixed vs. schemaless) and time types (event, ingestion, processing)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36018" y="4442580"/>
            <a:ext cx="280666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236018" y="5015745"/>
            <a:ext cx="7616190" cy="718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Duplicates, late arrivals, schema changes, upstream dependencies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85813" y="7308294"/>
            <a:ext cx="13058775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Best Practice: Build upstream relationships for data quality.</a:t>
            </a: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974C4B-F155-4DFD-9F30-5F6343A77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92" y="1755448"/>
            <a:ext cx="4657695" cy="26871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771442-8E0B-4C43-A307-0A2683F1A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262" y="4793338"/>
            <a:ext cx="4517625" cy="228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58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7523" y="7463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Agenda</a:t>
            </a:r>
            <a:endParaRPr lang="en-US" sz="220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53123BB-E5F0-41CA-AF92-094A3C38AC13}"/>
              </a:ext>
            </a:extLst>
          </p:cNvPr>
          <p:cNvGrpSpPr/>
          <p:nvPr/>
        </p:nvGrpSpPr>
        <p:grpSpPr>
          <a:xfrm>
            <a:off x="793790" y="1959571"/>
            <a:ext cx="13042702" cy="4782859"/>
            <a:chOff x="793790" y="3116342"/>
            <a:chExt cx="13042702" cy="4782859"/>
          </a:xfrm>
        </p:grpSpPr>
        <p:sp>
          <p:nvSpPr>
            <p:cNvPr id="4" name="Text 2"/>
            <p:cNvSpPr/>
            <p:nvPr/>
          </p:nvSpPr>
          <p:spPr>
            <a:xfrm>
              <a:off x="793790" y="3116342"/>
              <a:ext cx="226814" cy="2834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en-US" sz="1750" dirty="0">
                  <a:solidFill>
                    <a:srgbClr val="384653"/>
                  </a:solidFill>
                  <a:latin typeface="Host Grotesk Light" pitchFamily="34" charset="0"/>
                  <a:ea typeface="Host Grotesk Light" pitchFamily="34" charset="-122"/>
                  <a:cs typeface="Host Grotesk Light" pitchFamily="34" charset="-120"/>
                </a:rPr>
                <a:t>01</a:t>
              </a:r>
              <a:endParaRPr lang="en-US" sz="1750" dirty="0"/>
            </a:p>
          </p:txBody>
        </p:sp>
        <p:pic>
          <p:nvPicPr>
            <p:cNvPr id="5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3790" y="3471386"/>
              <a:ext cx="4196358" cy="30480"/>
            </a:xfrm>
            <a:prstGeom prst="rect">
              <a:avLst/>
            </a:prstGeom>
          </p:spPr>
        </p:pic>
        <p:sp>
          <p:nvSpPr>
            <p:cNvPr id="6" name="Text 3"/>
            <p:cNvSpPr/>
            <p:nvPr/>
          </p:nvSpPr>
          <p:spPr>
            <a:xfrm>
              <a:off x="793790" y="3645694"/>
              <a:ext cx="3776543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384653"/>
                  </a:solidFill>
                  <a:latin typeface="Host Grotesk Medium" pitchFamily="34" charset="0"/>
                  <a:ea typeface="Host Grotesk Medium" pitchFamily="34" charset="-122"/>
                  <a:cs typeface="Host Grotesk Medium" pitchFamily="34" charset="-120"/>
                </a:rPr>
                <a:t>Defining Data Pipelines</a:t>
              </a:r>
              <a:endParaRPr lang="en-US" sz="2200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5216962" y="3116342"/>
              <a:ext cx="226814" cy="2834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en-US" sz="1750" dirty="0">
                  <a:solidFill>
                    <a:srgbClr val="384653"/>
                  </a:solidFill>
                  <a:latin typeface="Host Grotesk Light" pitchFamily="34" charset="0"/>
                  <a:ea typeface="Host Grotesk Light" pitchFamily="34" charset="-122"/>
                  <a:cs typeface="Host Grotesk Light" pitchFamily="34" charset="-120"/>
                </a:rPr>
                <a:t>02</a:t>
              </a:r>
              <a:endParaRPr lang="en-US" sz="1750" dirty="0"/>
            </a:p>
          </p:txBody>
        </p:sp>
        <p:pic>
          <p:nvPicPr>
            <p:cNvPr id="9" name="Image 1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16962" y="3471386"/>
              <a:ext cx="4196358" cy="30480"/>
            </a:xfrm>
            <a:prstGeom prst="rect">
              <a:avLst/>
            </a:prstGeom>
          </p:spPr>
        </p:pic>
        <p:sp>
          <p:nvSpPr>
            <p:cNvPr id="10" name="Text 6"/>
            <p:cNvSpPr/>
            <p:nvPr/>
          </p:nvSpPr>
          <p:spPr>
            <a:xfrm>
              <a:off x="5216962" y="3645694"/>
              <a:ext cx="3247787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384653"/>
                  </a:solidFill>
                  <a:latin typeface="Host Grotesk Medium" pitchFamily="34" charset="0"/>
                  <a:ea typeface="Host Grotesk Medium" pitchFamily="34" charset="-122"/>
                  <a:cs typeface="Host Grotesk Medium" pitchFamily="34" charset="-120"/>
                </a:rPr>
                <a:t>Importance of Data Pipelines </a:t>
              </a:r>
              <a:br>
                <a:rPr lang="en-US" sz="2200" dirty="0">
                  <a:solidFill>
                    <a:srgbClr val="384653"/>
                  </a:solidFill>
                  <a:latin typeface="Host Grotesk Medium" pitchFamily="34" charset="0"/>
                  <a:ea typeface="Host Grotesk Medium" pitchFamily="34" charset="-122"/>
                  <a:cs typeface="Host Grotesk Medium" pitchFamily="34" charset="-120"/>
                </a:rPr>
              </a:br>
              <a:r>
                <a:rPr lang="en-US" sz="2200" dirty="0">
                  <a:solidFill>
                    <a:srgbClr val="384653"/>
                  </a:solidFill>
                  <a:latin typeface="Host Grotesk Medium" pitchFamily="34" charset="0"/>
                  <a:ea typeface="Host Grotesk Medium" pitchFamily="34" charset="-122"/>
                  <a:cs typeface="Host Grotesk Medium" pitchFamily="34" charset="-120"/>
                </a:rPr>
                <a:t>and why Master them</a:t>
              </a:r>
              <a:endParaRPr lang="en-US" sz="2200" dirty="0"/>
            </a:p>
          </p:txBody>
        </p:sp>
        <p:sp>
          <p:nvSpPr>
            <p:cNvPr id="12" name="Text 8"/>
            <p:cNvSpPr/>
            <p:nvPr/>
          </p:nvSpPr>
          <p:spPr>
            <a:xfrm>
              <a:off x="9640133" y="3116342"/>
              <a:ext cx="226814" cy="2834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en-US" sz="1750" dirty="0">
                  <a:solidFill>
                    <a:srgbClr val="384653"/>
                  </a:solidFill>
                  <a:latin typeface="Host Grotesk Light" pitchFamily="34" charset="0"/>
                  <a:ea typeface="Host Grotesk Light" pitchFamily="34" charset="-122"/>
                  <a:cs typeface="Host Grotesk Light" pitchFamily="34" charset="-120"/>
                </a:rPr>
                <a:t>03</a:t>
              </a:r>
              <a:endParaRPr lang="en-US" sz="1750" dirty="0"/>
            </a:p>
          </p:txBody>
        </p:sp>
        <p:pic>
          <p:nvPicPr>
            <p:cNvPr id="13" name="Image 2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40133" y="3471386"/>
              <a:ext cx="4196358" cy="30480"/>
            </a:xfrm>
            <a:prstGeom prst="rect">
              <a:avLst/>
            </a:prstGeom>
          </p:spPr>
        </p:pic>
        <p:sp>
          <p:nvSpPr>
            <p:cNvPr id="14" name="Text 9"/>
            <p:cNvSpPr/>
            <p:nvPr/>
          </p:nvSpPr>
          <p:spPr>
            <a:xfrm>
              <a:off x="9640133" y="3645694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384653"/>
                  </a:solidFill>
                  <a:latin typeface="Host Grotesk Medium" pitchFamily="34" charset="0"/>
                  <a:ea typeface="Host Grotesk Medium" pitchFamily="34" charset="-122"/>
                  <a:cs typeface="Host Grotesk Medium" pitchFamily="34" charset="-120"/>
                </a:rPr>
                <a:t>Key Components Of Data Pipelines</a:t>
              </a:r>
              <a:endParaRPr lang="en-US" sz="2200" dirty="0"/>
            </a:p>
          </p:txBody>
        </p:sp>
        <p:sp>
          <p:nvSpPr>
            <p:cNvPr id="16" name="Text 11"/>
            <p:cNvSpPr/>
            <p:nvPr/>
          </p:nvSpPr>
          <p:spPr>
            <a:xfrm>
              <a:off x="793790" y="5213271"/>
              <a:ext cx="226814" cy="2834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en-US" sz="1750" dirty="0">
                  <a:solidFill>
                    <a:srgbClr val="384653"/>
                  </a:solidFill>
                  <a:latin typeface="Host Grotesk Light" pitchFamily="34" charset="0"/>
                  <a:ea typeface="Host Grotesk Light" pitchFamily="34" charset="-122"/>
                  <a:cs typeface="Host Grotesk Light" pitchFamily="34" charset="-120"/>
                </a:rPr>
                <a:t>04</a:t>
              </a:r>
              <a:endParaRPr lang="en-US" sz="1750" dirty="0"/>
            </a:p>
          </p:txBody>
        </p:sp>
        <p:pic>
          <p:nvPicPr>
            <p:cNvPr id="17" name="Image 3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790" y="5545693"/>
              <a:ext cx="6407944" cy="30480"/>
            </a:xfrm>
            <a:prstGeom prst="rect">
              <a:avLst/>
            </a:prstGeom>
          </p:spPr>
        </p:pic>
        <p:sp>
          <p:nvSpPr>
            <p:cNvPr id="18" name="Text 12"/>
            <p:cNvSpPr/>
            <p:nvPr/>
          </p:nvSpPr>
          <p:spPr>
            <a:xfrm>
              <a:off x="793790" y="5742623"/>
              <a:ext cx="351472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384653"/>
                  </a:solidFill>
                  <a:latin typeface="Host Grotesk Medium" pitchFamily="34" charset="0"/>
                  <a:ea typeface="Host Grotesk Medium" pitchFamily="34" charset="-122"/>
                  <a:cs typeface="Host Grotesk Medium" pitchFamily="34" charset="-120"/>
                </a:rPr>
                <a:t>Architectural Patterns</a:t>
              </a:r>
              <a:endParaRPr lang="en-US" sz="2200" dirty="0"/>
            </a:p>
          </p:txBody>
        </p:sp>
        <p:sp>
          <p:nvSpPr>
            <p:cNvPr id="20" name="Text 14"/>
            <p:cNvSpPr/>
            <p:nvPr/>
          </p:nvSpPr>
          <p:spPr>
            <a:xfrm>
              <a:off x="5216962" y="5213271"/>
              <a:ext cx="226814" cy="2834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en-US" sz="1750" dirty="0">
                  <a:solidFill>
                    <a:srgbClr val="384653"/>
                  </a:solidFill>
                  <a:latin typeface="Host Grotesk Light" pitchFamily="34" charset="0"/>
                  <a:ea typeface="Host Grotesk Light" pitchFamily="34" charset="-122"/>
                  <a:cs typeface="Host Grotesk Light" pitchFamily="34" charset="-120"/>
                </a:rPr>
                <a:t>05</a:t>
              </a:r>
              <a:endParaRPr lang="en-US" sz="1750" dirty="0"/>
            </a:p>
          </p:txBody>
        </p:sp>
        <p:pic>
          <p:nvPicPr>
            <p:cNvPr id="21" name="Image 4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28548" y="5545693"/>
              <a:ext cx="6407944" cy="30480"/>
            </a:xfrm>
            <a:prstGeom prst="rect">
              <a:avLst/>
            </a:prstGeom>
          </p:spPr>
        </p:pic>
        <p:sp>
          <p:nvSpPr>
            <p:cNvPr id="22" name="Text 15"/>
            <p:cNvSpPr/>
            <p:nvPr/>
          </p:nvSpPr>
          <p:spPr>
            <a:xfrm>
              <a:off x="5216962" y="5742623"/>
              <a:ext cx="2974300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384653"/>
                  </a:solidFill>
                  <a:latin typeface="Host Grotesk Medium" pitchFamily="34" charset="0"/>
                  <a:ea typeface="Host Grotesk Medium" pitchFamily="34" charset="-122"/>
                  <a:cs typeface="Host Grotesk Medium" pitchFamily="34" charset="-120"/>
                </a:rPr>
                <a:t>Principles for Designing </a:t>
              </a:r>
              <a:br>
                <a:rPr lang="en-US" sz="2200" dirty="0">
                  <a:solidFill>
                    <a:srgbClr val="384653"/>
                  </a:solidFill>
                  <a:latin typeface="Host Grotesk Medium" pitchFamily="34" charset="0"/>
                  <a:ea typeface="Host Grotesk Medium" pitchFamily="34" charset="-122"/>
                  <a:cs typeface="Host Grotesk Medium" pitchFamily="34" charset="-120"/>
                </a:rPr>
              </a:br>
              <a:r>
                <a:rPr lang="en-US" sz="2200" dirty="0">
                  <a:solidFill>
                    <a:srgbClr val="384653"/>
                  </a:solidFill>
                  <a:latin typeface="Host Grotesk Medium" pitchFamily="34" charset="0"/>
                  <a:ea typeface="Host Grotesk Medium" pitchFamily="34" charset="-122"/>
                  <a:cs typeface="Host Grotesk Medium" pitchFamily="34" charset="-120"/>
                </a:rPr>
                <a:t>Data Pipelines</a:t>
              </a:r>
              <a:endParaRPr lang="en-US" sz="2200" dirty="0"/>
            </a:p>
          </p:txBody>
        </p:sp>
        <p:sp>
          <p:nvSpPr>
            <p:cNvPr id="24" name="Text 14">
              <a:extLst>
                <a:ext uri="{FF2B5EF4-FFF2-40B4-BE49-F238E27FC236}">
                  <a16:creationId xmlns:a16="http://schemas.microsoft.com/office/drawing/2014/main" id="{4C1273CE-1D36-4B88-8184-CDFBCF878D50}"/>
                </a:ext>
              </a:extLst>
            </p:cNvPr>
            <p:cNvSpPr/>
            <p:nvPr/>
          </p:nvSpPr>
          <p:spPr>
            <a:xfrm>
              <a:off x="9640133" y="5213271"/>
              <a:ext cx="226814" cy="2834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en-US" sz="1750" dirty="0">
                  <a:solidFill>
                    <a:srgbClr val="384653"/>
                  </a:solidFill>
                  <a:latin typeface="Host Grotesk Light" pitchFamily="34" charset="0"/>
                  <a:ea typeface="Host Grotesk Light" pitchFamily="34" charset="-122"/>
                  <a:cs typeface="Host Grotesk Light" pitchFamily="34" charset="-120"/>
                </a:rPr>
                <a:t>06</a:t>
              </a:r>
              <a:endParaRPr lang="en-US" sz="1750" dirty="0"/>
            </a:p>
          </p:txBody>
        </p:sp>
        <p:sp>
          <p:nvSpPr>
            <p:cNvPr id="25" name="Text 15">
              <a:extLst>
                <a:ext uri="{FF2B5EF4-FFF2-40B4-BE49-F238E27FC236}">
                  <a16:creationId xmlns:a16="http://schemas.microsoft.com/office/drawing/2014/main" id="{87BFDFA9-1B3E-4FE7-8A9B-BA505586065F}"/>
                </a:ext>
              </a:extLst>
            </p:cNvPr>
            <p:cNvSpPr/>
            <p:nvPr/>
          </p:nvSpPr>
          <p:spPr>
            <a:xfrm>
              <a:off x="9640133" y="5748445"/>
              <a:ext cx="2974300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384653"/>
                  </a:solidFill>
                  <a:latin typeface="Host Grotesk Medium" pitchFamily="34" charset="0"/>
                  <a:ea typeface="Host Grotesk Medium" pitchFamily="34" charset="-122"/>
                  <a:cs typeface="Host Grotesk Medium" pitchFamily="34" charset="-120"/>
                </a:rPr>
                <a:t>Best Practices For Data Pipelines</a:t>
              </a:r>
              <a:endParaRPr lang="en-US" sz="2200" dirty="0"/>
            </a:p>
          </p:txBody>
        </p:sp>
        <p:sp>
          <p:nvSpPr>
            <p:cNvPr id="26" name="Text 14">
              <a:extLst>
                <a:ext uri="{FF2B5EF4-FFF2-40B4-BE49-F238E27FC236}">
                  <a16:creationId xmlns:a16="http://schemas.microsoft.com/office/drawing/2014/main" id="{54EDF40A-E08D-4DB2-B5E0-984A7EC5EA57}"/>
                </a:ext>
              </a:extLst>
            </p:cNvPr>
            <p:cNvSpPr/>
            <p:nvPr/>
          </p:nvSpPr>
          <p:spPr>
            <a:xfrm>
              <a:off x="793790" y="7097314"/>
              <a:ext cx="226814" cy="2834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en-US" sz="1750" dirty="0"/>
                <a:t>07</a:t>
              </a:r>
            </a:p>
          </p:txBody>
        </p:sp>
        <p:sp>
          <p:nvSpPr>
            <p:cNvPr id="27" name="Text 15">
              <a:extLst>
                <a:ext uri="{FF2B5EF4-FFF2-40B4-BE49-F238E27FC236}">
                  <a16:creationId xmlns:a16="http://schemas.microsoft.com/office/drawing/2014/main" id="{10F323C5-86B6-4375-92A9-8960A88EF603}"/>
                </a:ext>
              </a:extLst>
            </p:cNvPr>
            <p:cNvSpPr/>
            <p:nvPr/>
          </p:nvSpPr>
          <p:spPr>
            <a:xfrm>
              <a:off x="793790" y="7540586"/>
              <a:ext cx="2974300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384653"/>
                  </a:solidFill>
                  <a:latin typeface="Host Grotesk Medium" pitchFamily="34" charset="0"/>
                  <a:ea typeface="Host Grotesk Medium" pitchFamily="34" charset="-122"/>
                  <a:cs typeface="Host Grotesk Medium" pitchFamily="34" charset="-120"/>
                </a:rPr>
                <a:t>Modern Tech Stack</a:t>
              </a:r>
              <a:endParaRPr lang="en-US" sz="2200" dirty="0"/>
            </a:p>
          </p:txBody>
        </p:sp>
        <p:sp>
          <p:nvSpPr>
            <p:cNvPr id="28" name="Text 14">
              <a:extLst>
                <a:ext uri="{FF2B5EF4-FFF2-40B4-BE49-F238E27FC236}">
                  <a16:creationId xmlns:a16="http://schemas.microsoft.com/office/drawing/2014/main" id="{050A2387-5D5F-421C-974B-2B90D48DE636}"/>
                </a:ext>
              </a:extLst>
            </p:cNvPr>
            <p:cNvSpPr/>
            <p:nvPr/>
          </p:nvSpPr>
          <p:spPr>
            <a:xfrm>
              <a:off x="5216962" y="7097314"/>
              <a:ext cx="226814" cy="2834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en-US" sz="1750" dirty="0"/>
                <a:t>08</a:t>
              </a:r>
            </a:p>
          </p:txBody>
        </p:sp>
        <p:sp>
          <p:nvSpPr>
            <p:cNvPr id="29" name="Text 15">
              <a:extLst>
                <a:ext uri="{FF2B5EF4-FFF2-40B4-BE49-F238E27FC236}">
                  <a16:creationId xmlns:a16="http://schemas.microsoft.com/office/drawing/2014/main" id="{9C381935-68C0-41EF-93CC-8C259CC0D383}"/>
                </a:ext>
              </a:extLst>
            </p:cNvPr>
            <p:cNvSpPr/>
            <p:nvPr/>
          </p:nvSpPr>
          <p:spPr>
            <a:xfrm>
              <a:off x="5216962" y="7540586"/>
              <a:ext cx="2974300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384653"/>
                  </a:solidFill>
                  <a:latin typeface="Host Grotesk Medium" pitchFamily="34" charset="0"/>
                  <a:ea typeface="Host Grotesk Medium" pitchFamily="34" charset="-122"/>
                  <a:cs typeface="Host Grotesk Medium" pitchFamily="34" charset="-120"/>
                </a:rPr>
                <a:t>Common Pitfalls</a:t>
              </a:r>
              <a:endParaRPr lang="en-US" sz="2200" dirty="0"/>
            </a:p>
          </p:txBody>
        </p:sp>
        <p:sp>
          <p:nvSpPr>
            <p:cNvPr id="30" name="Text 14">
              <a:extLst>
                <a:ext uri="{FF2B5EF4-FFF2-40B4-BE49-F238E27FC236}">
                  <a16:creationId xmlns:a16="http://schemas.microsoft.com/office/drawing/2014/main" id="{9E18F493-9CF7-4F02-8347-A37C088B8921}"/>
                </a:ext>
              </a:extLst>
            </p:cNvPr>
            <p:cNvSpPr/>
            <p:nvPr/>
          </p:nvSpPr>
          <p:spPr>
            <a:xfrm>
              <a:off x="9640133" y="7101599"/>
              <a:ext cx="226814" cy="2834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en-US" sz="1750" dirty="0"/>
                <a:t>09</a:t>
              </a:r>
            </a:p>
          </p:txBody>
        </p:sp>
        <p:sp>
          <p:nvSpPr>
            <p:cNvPr id="31" name="Text 15">
              <a:extLst>
                <a:ext uri="{FF2B5EF4-FFF2-40B4-BE49-F238E27FC236}">
                  <a16:creationId xmlns:a16="http://schemas.microsoft.com/office/drawing/2014/main" id="{506BD100-A3E1-4828-9001-9F3DD3381FFF}"/>
                </a:ext>
              </a:extLst>
            </p:cNvPr>
            <p:cNvSpPr/>
            <p:nvPr/>
          </p:nvSpPr>
          <p:spPr>
            <a:xfrm>
              <a:off x="9640133" y="7544871"/>
              <a:ext cx="2974300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384653"/>
                  </a:solidFill>
                  <a:latin typeface="Host Grotesk Medium" pitchFamily="34" charset="0"/>
                  <a:ea typeface="Host Grotesk Medium" pitchFamily="34" charset="-122"/>
                  <a:cs typeface="Host Grotesk Medium" pitchFamily="34" charset="-120"/>
                </a:rPr>
                <a:t>Key Takeaways</a:t>
              </a:r>
              <a:endParaRPr lang="en-US" sz="2200" dirty="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86739"/>
            <a:ext cx="89236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Best Practices for Source Systems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649147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3649147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Understand Data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4396859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Persistence, errors, schema evolution; communicate with owners.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649147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3649147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3906441"/>
            <a:ext cx="31397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Choose Robust Formats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4396859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Prefer Parquet, Avro over CSV; use managed connectors.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649147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3649147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Build Relationships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4396859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Collaborate with upstream teams for data quality.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621056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625078" y="371520"/>
            <a:ext cx="6893362" cy="559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Considerations for the ingestion Phase</a:t>
            </a:r>
            <a:endParaRPr lang="en-US" sz="35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365C51-9FFD-438A-914F-55B83F8320DE}"/>
              </a:ext>
            </a:extLst>
          </p:cNvPr>
          <p:cNvSpPr/>
          <p:nvPr/>
        </p:nvSpPr>
        <p:spPr>
          <a:xfrm>
            <a:off x="925417" y="3883937"/>
            <a:ext cx="429658" cy="19028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C7547F-A5EE-4BB7-857B-92661D51D47B}"/>
              </a:ext>
            </a:extLst>
          </p:cNvPr>
          <p:cNvSpPr txBox="1"/>
          <p:nvPr/>
        </p:nvSpPr>
        <p:spPr>
          <a:xfrm>
            <a:off x="738130" y="1454227"/>
            <a:ext cx="14288877" cy="6212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What are the use cases for the data I’m ingesting? Can I reuse this data  rather than create multiple versions of the same dataset?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 Are the systems generating and ingesting this data reliably, and is the  data available when I need it?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 What is the data destination after ingestion?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 How frequently will I need to access the data?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 In what volume will the data typically arrive?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 What format is the data in? Can my downstream storage and  transformation systems handle this format?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 Is the source data in good shape for immediate downstream use? If so, for how long, and what may cause it to be unusable?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 If the data is from a streaming source, does it need to be transformed before reaching its destination? Would an in-flight transformation be appropriate, where the data is transformed within the stream itself?</a:t>
            </a:r>
          </a:p>
        </p:txBody>
      </p:sp>
    </p:spTree>
    <p:extLst>
      <p:ext uri="{BB962C8B-B14F-4D97-AF65-F5344CB8AC3E}">
        <p14:creationId xmlns:p14="http://schemas.microsoft.com/office/powerpoint/2010/main" val="4155133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625078" y="371520"/>
            <a:ext cx="6893362" cy="559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Considerations for the batch versus stream ingestion</a:t>
            </a:r>
            <a:endParaRPr lang="en-US" sz="35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365C51-9FFD-438A-914F-55B83F8320DE}"/>
              </a:ext>
            </a:extLst>
          </p:cNvPr>
          <p:cNvSpPr/>
          <p:nvPr/>
        </p:nvSpPr>
        <p:spPr>
          <a:xfrm>
            <a:off x="925417" y="3883937"/>
            <a:ext cx="429658" cy="19028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C7547F-A5EE-4BB7-857B-92661D51D47B}"/>
              </a:ext>
            </a:extLst>
          </p:cNvPr>
          <p:cNvSpPr txBox="1"/>
          <p:nvPr/>
        </p:nvSpPr>
        <p:spPr>
          <a:xfrm>
            <a:off x="176270" y="1096486"/>
            <a:ext cx="14222777" cy="6905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If I ingest the data in real time, can downstream storage systems handle the rate of data flow? 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Do I need millisecond real-time data ingestion? Or would a micro batch approach work, accumulating and ingesting data, say, every minute? 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What are my use cases for streaming ingestion? What specific benefits do I realize by implementing streaming? If I get data in real time, what actions can I take on that data that would be an improvement upon batch? 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Will my streaming-first approach cost more in terms of time, money, maintenance, downtime, and opportunity cost than simply doing batch?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Are my streaming pipeline and system reliable and redundant if infrastructure fails? What tools are most appropriate for the use case? Should I use a managed service (Amazon Kinesis, Google Cloud Pub/Sub, Google Cloud Dataflow) or stand up my own instances of Kafka, </a:t>
            </a:r>
            <a:r>
              <a:rPr lang="en-US" dirty="0" err="1"/>
              <a:t>Flink</a:t>
            </a:r>
            <a:r>
              <a:rPr lang="en-US" dirty="0"/>
              <a:t>, Spark, Pulsar, etc.? If I do the latter, who will manage it? 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What are the costs and trade-offs? If I’m deploying an ML model, what benefits do I have with online predictions and possibly continuous training? 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Am I getting data from a live production instance? If so, what’s the impact of my ingestion process on this source system?</a:t>
            </a:r>
          </a:p>
        </p:txBody>
      </p:sp>
    </p:spTree>
    <p:extLst>
      <p:ext uri="{BB962C8B-B14F-4D97-AF65-F5344CB8AC3E}">
        <p14:creationId xmlns:p14="http://schemas.microsoft.com/office/powerpoint/2010/main" val="2317992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7331"/>
            <a:ext cx="64822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 Ingestion Strategies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9738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Once sources are identified, the next step is to strategize how to ingest the data efficiently.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65051"/>
            <a:ext cx="4196358" cy="3457218"/>
          </a:xfrm>
          <a:prstGeom prst="roundRect">
            <a:avLst>
              <a:gd name="adj" fmla="val 4232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3265051"/>
            <a:ext cx="121920" cy="345721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42524" y="352234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Incremental Load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142524" y="4083725"/>
            <a:ext cx="3590330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Pulls </a:t>
            </a: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only new or changed data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based on timestamps or specific identifiers. Ideal for frequent updates and reducing load.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42524" y="5580459"/>
            <a:ext cx="3590330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C3643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Example:</a:t>
            </a: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Loading new transactions every 15 minutes.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5216962" y="3265051"/>
            <a:ext cx="4196358" cy="3457218"/>
          </a:xfrm>
          <a:prstGeom prst="roundRect">
            <a:avLst>
              <a:gd name="adj" fmla="val 4232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482" y="3265051"/>
            <a:ext cx="121920" cy="345721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565696" y="352234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Full Load</a:t>
            </a:r>
            <a:endParaRPr lang="en-US" sz="2650" dirty="0"/>
          </a:p>
        </p:txBody>
      </p:sp>
      <p:sp>
        <p:nvSpPr>
          <p:cNvPr id="12" name="Text 8"/>
          <p:cNvSpPr/>
          <p:nvPr/>
        </p:nvSpPr>
        <p:spPr>
          <a:xfrm>
            <a:off x="5565696" y="4083725"/>
            <a:ext cx="3590330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Replaces the entire target table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with fresh data. Simpler to implement but resource-intensive for large datasets.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5565696" y="5580459"/>
            <a:ext cx="3590330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C3643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Example:</a:t>
            </a: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Daily refresh of a small reference table.</a:t>
            </a:r>
            <a:endParaRPr lang="en-US" sz="1400" dirty="0"/>
          </a:p>
        </p:txBody>
      </p:sp>
      <p:sp>
        <p:nvSpPr>
          <p:cNvPr id="14" name="Shape 10"/>
          <p:cNvSpPr/>
          <p:nvPr/>
        </p:nvSpPr>
        <p:spPr>
          <a:xfrm>
            <a:off x="9640133" y="3265051"/>
            <a:ext cx="4196358" cy="3457218"/>
          </a:xfrm>
          <a:prstGeom prst="roundRect">
            <a:avLst>
              <a:gd name="adj" fmla="val 4232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9653" y="3265051"/>
            <a:ext cx="121920" cy="345721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988868" y="352234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Upsert Load</a:t>
            </a:r>
            <a:endParaRPr lang="en-US" sz="2650" dirty="0"/>
          </a:p>
        </p:txBody>
      </p:sp>
      <p:sp>
        <p:nvSpPr>
          <p:cNvPr id="17" name="Text 12"/>
          <p:cNvSpPr/>
          <p:nvPr/>
        </p:nvSpPr>
        <p:spPr>
          <a:xfrm>
            <a:off x="9988868" y="4083725"/>
            <a:ext cx="3590330" cy="1700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Combines </a:t>
            </a: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update and insert operations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based on primary keys. Perfect for maintaining historical data while ensuring current accuracy.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9988868" y="5920621"/>
            <a:ext cx="3590330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C3643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Example:</a:t>
            </a: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Updating customer profiles or inserting new ones.</a:t>
            </a:r>
            <a:endParaRPr 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8DA3A2-D056-46EB-9044-E34669987060}"/>
              </a:ext>
            </a:extLst>
          </p:cNvPr>
          <p:cNvSpPr txBox="1"/>
          <p:nvPr/>
        </p:nvSpPr>
        <p:spPr>
          <a:xfrm>
            <a:off x="727316" y="7383442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Best Practice:</a:t>
            </a:r>
            <a:r>
              <a:rPr lang="en-US" sz="18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Validate data at ingestion.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369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8537" y="601765"/>
            <a:ext cx="86475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Transformation</a:t>
            </a:r>
            <a:endParaRPr lang="en-US" sz="445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1A998B-1696-430D-8852-E8CB1D4D7DCB}"/>
              </a:ext>
            </a:extLst>
          </p:cNvPr>
          <p:cNvGrpSpPr/>
          <p:nvPr/>
        </p:nvGrpSpPr>
        <p:grpSpPr>
          <a:xfrm>
            <a:off x="628537" y="1949810"/>
            <a:ext cx="10531550" cy="3700238"/>
            <a:chOff x="7599521" y="3040480"/>
            <a:chExt cx="6244709" cy="3700238"/>
          </a:xfrm>
        </p:grpSpPr>
        <p:sp>
          <p:nvSpPr>
            <p:cNvPr id="7" name="Text 5"/>
            <p:cNvSpPr/>
            <p:nvPr/>
          </p:nvSpPr>
          <p:spPr>
            <a:xfrm>
              <a:off x="7599521" y="3040480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091C5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Transforming Data</a:t>
              </a:r>
              <a:endParaRPr lang="en-US" sz="2200" dirty="0"/>
            </a:p>
          </p:txBody>
        </p:sp>
        <p:sp>
          <p:nvSpPr>
            <p:cNvPr id="8" name="Text 6"/>
            <p:cNvSpPr/>
            <p:nvPr/>
          </p:nvSpPr>
          <p:spPr>
            <a:xfrm>
              <a:off x="7599521" y="4034076"/>
              <a:ext cx="624470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b="1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Cleaning:</a:t>
              </a:r>
              <a:r>
                <a:rPr lang="en-US" sz="1750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 Remove duplicates, handle missing values.</a:t>
              </a:r>
              <a:endParaRPr lang="en-US" sz="1750" dirty="0"/>
            </a:p>
          </p:txBody>
        </p:sp>
        <p:sp>
          <p:nvSpPr>
            <p:cNvPr id="9" name="Text 7"/>
            <p:cNvSpPr/>
            <p:nvPr/>
          </p:nvSpPr>
          <p:spPr>
            <a:xfrm>
              <a:off x="7599521" y="4786500"/>
              <a:ext cx="624470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b="1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Enrichment:</a:t>
              </a:r>
              <a:r>
                <a:rPr lang="en-US" sz="1750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 Join with external data.</a:t>
              </a:r>
              <a:endParaRPr lang="en-US" sz="1750" dirty="0"/>
            </a:p>
          </p:txBody>
        </p:sp>
        <p:sp>
          <p:nvSpPr>
            <p:cNvPr id="10" name="Text 8"/>
            <p:cNvSpPr/>
            <p:nvPr/>
          </p:nvSpPr>
          <p:spPr>
            <a:xfrm>
              <a:off x="7599521" y="5538924"/>
              <a:ext cx="624470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b="1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Aggregation:</a:t>
              </a:r>
              <a:r>
                <a:rPr lang="en-US" sz="1750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 Summarize for analytics.</a:t>
              </a:r>
              <a:endParaRPr lang="en-US" sz="1750" dirty="0"/>
            </a:p>
          </p:txBody>
        </p:sp>
        <p:sp>
          <p:nvSpPr>
            <p:cNvPr id="11" name="Text 9"/>
            <p:cNvSpPr/>
            <p:nvPr/>
          </p:nvSpPr>
          <p:spPr>
            <a:xfrm>
              <a:off x="7599521" y="6377815"/>
              <a:ext cx="624470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b="1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Tools:</a:t>
              </a:r>
              <a:r>
                <a:rPr lang="en-US" sz="1750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 Apache Spark, dbt, Python.</a:t>
              </a:r>
              <a:endParaRPr lang="en-US" sz="1750" dirty="0"/>
            </a:p>
          </p:txBody>
        </p:sp>
      </p:grpSp>
    </p:spTree>
    <p:extLst>
      <p:ext uri="{BB962C8B-B14F-4D97-AF65-F5344CB8AC3E}">
        <p14:creationId xmlns:p14="http://schemas.microsoft.com/office/powerpoint/2010/main" val="2002364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421837" y="954187"/>
            <a:ext cx="6893362" cy="559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Considerations for the Transformation Phase</a:t>
            </a:r>
            <a:endParaRPr lang="en-US" sz="35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365C51-9FFD-438A-914F-55B83F8320DE}"/>
              </a:ext>
            </a:extLst>
          </p:cNvPr>
          <p:cNvSpPr/>
          <p:nvPr/>
        </p:nvSpPr>
        <p:spPr>
          <a:xfrm>
            <a:off x="925417" y="3883937"/>
            <a:ext cx="429658" cy="19028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C7547F-A5EE-4BB7-857B-92661D51D47B}"/>
              </a:ext>
            </a:extLst>
          </p:cNvPr>
          <p:cNvSpPr txBox="1"/>
          <p:nvPr/>
        </p:nvSpPr>
        <p:spPr>
          <a:xfrm>
            <a:off x="203811" y="2275291"/>
            <a:ext cx="14222777" cy="2750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What’s the cost and return on investment (ROI) of the transformation? What is the associated business value? 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Is the transformation as simple and self-isolated as possible? 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What business rules do the transformations support? 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Am I minimizing data movement between the transformation and the storage system during transformation?</a:t>
            </a:r>
          </a:p>
        </p:txBody>
      </p:sp>
    </p:spTree>
    <p:extLst>
      <p:ext uri="{BB962C8B-B14F-4D97-AF65-F5344CB8AC3E}">
        <p14:creationId xmlns:p14="http://schemas.microsoft.com/office/powerpoint/2010/main" val="152866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626864" y="951309"/>
            <a:ext cx="6893362" cy="559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3-Layers of Data in Data Pipeline Architecture</a:t>
            </a:r>
            <a:endParaRPr lang="en-US" sz="3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64" y="1604605"/>
            <a:ext cx="6469856" cy="6469856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541300" y="1981081"/>
            <a:ext cx="6469856" cy="1149191"/>
          </a:xfrm>
          <a:prstGeom prst="roundRect">
            <a:avLst>
              <a:gd name="adj" fmla="val 954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518440" y="1981081"/>
            <a:ext cx="91440" cy="1149191"/>
          </a:xfrm>
          <a:prstGeom prst="roundRect">
            <a:avLst>
              <a:gd name="adj" fmla="val 82268"/>
            </a:avLst>
          </a:prstGeom>
          <a:solidFill>
            <a:srgbClr val="1B1B27"/>
          </a:solidFill>
          <a:ln/>
        </p:spPr>
      </p:sp>
      <p:sp>
        <p:nvSpPr>
          <p:cNvPr id="7" name="Text 4"/>
          <p:cNvSpPr/>
          <p:nvPr/>
        </p:nvSpPr>
        <p:spPr>
          <a:xfrm>
            <a:off x="7811810" y="2183011"/>
            <a:ext cx="2238851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Raw Layer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811810" y="2641878"/>
            <a:ext cx="599741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Immutable, source-aligned data with minimal transformation.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7541300" y="3309342"/>
            <a:ext cx="6469856" cy="1149191"/>
          </a:xfrm>
          <a:prstGeom prst="roundRect">
            <a:avLst>
              <a:gd name="adj" fmla="val 954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518440" y="3309342"/>
            <a:ext cx="91440" cy="1149191"/>
          </a:xfrm>
          <a:prstGeom prst="roundRect">
            <a:avLst>
              <a:gd name="adj" fmla="val 82268"/>
            </a:avLst>
          </a:prstGeom>
          <a:solidFill>
            <a:srgbClr val="1B1B27"/>
          </a:solidFill>
          <a:ln/>
        </p:spPr>
      </p:sp>
      <p:sp>
        <p:nvSpPr>
          <p:cNvPr id="11" name="Text 8"/>
          <p:cNvSpPr/>
          <p:nvPr/>
        </p:nvSpPr>
        <p:spPr>
          <a:xfrm>
            <a:off x="7811810" y="3511272"/>
            <a:ext cx="2238851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Transformed Layer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811810" y="3970139"/>
            <a:ext cx="599741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Cleaned, modeled data using dimensional or Data Vault modeling.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7541300" y="4637603"/>
            <a:ext cx="6469856" cy="1149191"/>
          </a:xfrm>
          <a:prstGeom prst="roundRect">
            <a:avLst>
              <a:gd name="adj" fmla="val 954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7518440" y="4637603"/>
            <a:ext cx="91440" cy="1149191"/>
          </a:xfrm>
          <a:prstGeom prst="roundRect">
            <a:avLst>
              <a:gd name="adj" fmla="val 82268"/>
            </a:avLst>
          </a:prstGeom>
          <a:solidFill>
            <a:srgbClr val="1B1B27"/>
          </a:solidFill>
          <a:ln/>
        </p:spPr>
      </p:sp>
      <p:sp>
        <p:nvSpPr>
          <p:cNvPr id="15" name="Text 12"/>
          <p:cNvSpPr/>
          <p:nvPr/>
        </p:nvSpPr>
        <p:spPr>
          <a:xfrm>
            <a:off x="7811810" y="4839533"/>
            <a:ext cx="2238851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Consumption Layer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811810" y="5298400"/>
            <a:ext cx="599741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Business-ready datasets optimized for analytics and reporting.</a:t>
            </a:r>
            <a:endParaRPr lang="en-US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365C51-9FFD-438A-914F-55B83F8320DE}"/>
              </a:ext>
            </a:extLst>
          </p:cNvPr>
          <p:cNvSpPr/>
          <p:nvPr/>
        </p:nvSpPr>
        <p:spPr>
          <a:xfrm>
            <a:off x="925417" y="3883937"/>
            <a:ext cx="429658" cy="19028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B233C94-8BBD-4FFB-B80B-49BF16A35698}"/>
              </a:ext>
            </a:extLst>
          </p:cNvPr>
          <p:cNvSpPr/>
          <p:nvPr/>
        </p:nvSpPr>
        <p:spPr>
          <a:xfrm>
            <a:off x="3154017" y="5786794"/>
            <a:ext cx="1391479" cy="415223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lumMod val="85000"/>
                <a:lumOff val="15000"/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209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459558"/>
            <a:ext cx="59334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 Storage Selection</a:t>
            </a:r>
            <a:endParaRPr lang="en-US" sz="445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DBA5A9B-854F-45B6-B292-29658A485E27}"/>
              </a:ext>
            </a:extLst>
          </p:cNvPr>
          <p:cNvGrpSpPr/>
          <p:nvPr/>
        </p:nvGrpSpPr>
        <p:grpSpPr>
          <a:xfrm>
            <a:off x="705655" y="1633775"/>
            <a:ext cx="13042821" cy="4398884"/>
            <a:chOff x="793790" y="2208370"/>
            <a:chExt cx="13042821" cy="4398884"/>
          </a:xfrm>
        </p:grpSpPr>
        <p:sp>
          <p:nvSpPr>
            <p:cNvPr id="3" name="Text 1"/>
            <p:cNvSpPr/>
            <p:nvPr/>
          </p:nvSpPr>
          <p:spPr>
            <a:xfrm>
              <a:off x="793790" y="2208370"/>
              <a:ext cx="13042821" cy="34016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en-US" sz="1750" dirty="0">
                  <a:solidFill>
                    <a:srgbClr val="384653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The right storage solution depends entirely on your data's </a:t>
              </a:r>
              <a:r>
                <a:rPr lang="en-US" sz="1750" dirty="0">
                  <a:solidFill>
                    <a:srgbClr val="95CCDA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use case and query patterns</a:t>
              </a:r>
              <a:r>
                <a:rPr lang="en-US" sz="1750" dirty="0">
                  <a:solidFill>
                    <a:srgbClr val="384653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. Where your data lives impacts how it's accessed </a:t>
              </a:r>
              <a:br>
                <a:rPr lang="en-US" sz="1750" dirty="0">
                  <a:solidFill>
                    <a:srgbClr val="384653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</a:br>
              <a:r>
                <a:rPr lang="en-US" sz="1750" dirty="0">
                  <a:solidFill>
                    <a:srgbClr val="384653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and analyzed. Consider your use case:</a:t>
              </a:r>
            </a:p>
            <a:p>
              <a:pPr marL="0" indent="0" algn="l">
                <a:lnSpc>
                  <a:spcPts val="2650"/>
                </a:lnSpc>
                <a:buNone/>
              </a:pPr>
              <a:endParaRPr lang="en-US" sz="1750" dirty="0"/>
            </a:p>
          </p:txBody>
        </p:sp>
        <p:sp>
          <p:nvSpPr>
            <p:cNvPr id="4" name="Shape 2"/>
            <p:cNvSpPr/>
            <p:nvPr/>
          </p:nvSpPr>
          <p:spPr>
            <a:xfrm>
              <a:off x="793790" y="3380065"/>
              <a:ext cx="4196358" cy="3227189"/>
            </a:xfrm>
            <a:prstGeom prst="roundRect">
              <a:avLst>
                <a:gd name="adj" fmla="val 2952"/>
              </a:avLst>
            </a:prstGeom>
            <a:solidFill>
              <a:srgbClr val="D9EDF2"/>
            </a:solidFill>
            <a:ln w="7620">
              <a:solidFill>
                <a:srgbClr val="BFD3D8"/>
              </a:solidFill>
              <a:prstDash val="solid"/>
            </a:ln>
          </p:spPr>
        </p:sp>
        <p:pic>
          <p:nvPicPr>
            <p:cNvPr id="5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8224" y="3614499"/>
              <a:ext cx="680442" cy="680442"/>
            </a:xfrm>
            <a:prstGeom prst="rect">
              <a:avLst/>
            </a:prstGeom>
          </p:spPr>
        </p:pic>
        <p:pic>
          <p:nvPicPr>
            <p:cNvPr id="6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5390" y="3763328"/>
              <a:ext cx="306110" cy="382667"/>
            </a:xfrm>
            <a:prstGeom prst="rect">
              <a:avLst/>
            </a:prstGeom>
          </p:spPr>
        </p:pic>
        <p:sp>
          <p:nvSpPr>
            <p:cNvPr id="7" name="Text 3"/>
            <p:cNvSpPr/>
            <p:nvPr/>
          </p:nvSpPr>
          <p:spPr>
            <a:xfrm>
              <a:off x="1028224" y="4521756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384653"/>
                  </a:solidFill>
                  <a:latin typeface="Host Grotesk Medium" pitchFamily="34" charset="0"/>
                  <a:ea typeface="Host Grotesk Medium" pitchFamily="34" charset="-122"/>
                  <a:cs typeface="Host Grotesk Medium" pitchFamily="34" charset="-120"/>
                </a:rPr>
                <a:t>Data Lakes</a:t>
              </a:r>
              <a:endParaRPr lang="en-US" sz="2200" dirty="0"/>
            </a:p>
          </p:txBody>
        </p:sp>
        <p:sp>
          <p:nvSpPr>
            <p:cNvPr id="8" name="Text 4"/>
            <p:cNvSpPr/>
            <p:nvPr/>
          </p:nvSpPr>
          <p:spPr>
            <a:xfrm>
              <a:off x="1028224" y="5012174"/>
              <a:ext cx="3727490" cy="102048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en-US" sz="1750" b="1" dirty="0">
                  <a:solidFill>
                    <a:srgbClr val="384653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Amazon S3, HDFS.</a:t>
              </a:r>
              <a:r>
                <a:rPr lang="en-US" sz="1750" dirty="0">
                  <a:solidFill>
                    <a:srgbClr val="384653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 For raw, untransformed data. Highly flexible for future use cases.</a:t>
              </a:r>
              <a:endParaRPr lang="en-US" sz="1750" dirty="0"/>
            </a:p>
          </p:txBody>
        </p:sp>
        <p:sp>
          <p:nvSpPr>
            <p:cNvPr id="9" name="Shape 5"/>
            <p:cNvSpPr/>
            <p:nvPr/>
          </p:nvSpPr>
          <p:spPr>
            <a:xfrm>
              <a:off x="5216962" y="3380065"/>
              <a:ext cx="4196358" cy="3227189"/>
            </a:xfrm>
            <a:prstGeom prst="roundRect">
              <a:avLst>
                <a:gd name="adj" fmla="val 2952"/>
              </a:avLst>
            </a:prstGeom>
            <a:solidFill>
              <a:srgbClr val="D9EDF2"/>
            </a:solidFill>
            <a:ln w="7620">
              <a:solidFill>
                <a:srgbClr val="BFD3D8"/>
              </a:solidFill>
              <a:prstDash val="solid"/>
            </a:ln>
          </p:spPr>
        </p:sp>
        <p:pic>
          <p:nvPicPr>
            <p:cNvPr id="10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51396" y="3614499"/>
              <a:ext cx="680442" cy="680442"/>
            </a:xfrm>
            <a:prstGeom prst="rect">
              <a:avLst/>
            </a:prstGeom>
          </p:spPr>
        </p:pic>
        <p:pic>
          <p:nvPicPr>
            <p:cNvPr id="11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38562" y="3763328"/>
              <a:ext cx="306110" cy="382667"/>
            </a:xfrm>
            <a:prstGeom prst="rect">
              <a:avLst/>
            </a:prstGeom>
          </p:spPr>
        </p:pic>
        <p:sp>
          <p:nvSpPr>
            <p:cNvPr id="12" name="Text 6"/>
            <p:cNvSpPr/>
            <p:nvPr/>
          </p:nvSpPr>
          <p:spPr>
            <a:xfrm>
              <a:off x="5309652" y="4476392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384653"/>
                  </a:solidFill>
                  <a:latin typeface="Host Grotesk Medium" pitchFamily="34" charset="0"/>
                  <a:ea typeface="Host Grotesk Medium" pitchFamily="34" charset="-122"/>
                  <a:cs typeface="Host Grotesk Medium" pitchFamily="34" charset="-120"/>
                </a:rPr>
                <a:t>Databases (Relational &amp; NoSQL)</a:t>
              </a:r>
              <a:endParaRPr lang="en-US" sz="2200" dirty="0"/>
            </a:p>
          </p:txBody>
        </p:sp>
        <p:sp>
          <p:nvSpPr>
            <p:cNvPr id="13" name="Text 7"/>
            <p:cNvSpPr/>
            <p:nvPr/>
          </p:nvSpPr>
          <p:spPr>
            <a:xfrm>
              <a:off x="5451396" y="5012174"/>
              <a:ext cx="3727490" cy="136064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en-US" sz="1750" b="1" dirty="0">
                  <a:solidFill>
                    <a:srgbClr val="384653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Cassandra, MongoDB.</a:t>
              </a:r>
              <a:r>
                <a:rPr lang="en-US" sz="1750" dirty="0">
                  <a:solidFill>
                    <a:srgbClr val="384653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 Ideal for </a:t>
              </a:r>
              <a:r>
                <a:rPr lang="en-US" sz="1750" dirty="0">
                  <a:latin typeface="Roboto" pitchFamily="34" charset="0"/>
                  <a:ea typeface="Roboto" pitchFamily="34" charset="-122"/>
                  <a:cs typeface="Roboto" pitchFamily="34" charset="-120"/>
                </a:rPr>
                <a:t>f</a:t>
              </a:r>
              <a:r>
                <a:rPr lang="en-US" sz="1750" b="1" dirty="0">
                  <a:latin typeface="Roboto" pitchFamily="34" charset="0"/>
                  <a:ea typeface="Roboto" pitchFamily="34" charset="-122"/>
                  <a:cs typeface="Roboto" pitchFamily="34" charset="-120"/>
                </a:rPr>
                <a:t>requent ad-hoc queries</a:t>
              </a:r>
              <a:r>
                <a:rPr lang="en-US" sz="1750" dirty="0">
                  <a:solidFill>
                    <a:srgbClr val="384653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 and handling large volumes of unstructured data.</a:t>
              </a:r>
              <a:br>
                <a:rPr lang="en-US" sz="1750" dirty="0">
                  <a:solidFill>
                    <a:srgbClr val="384653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</a:br>
              <a:r>
                <a:rPr lang="en-US" sz="1750" dirty="0">
                  <a:solidFill>
                    <a:srgbClr val="384653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Relational (PostgreSQL etc.)</a:t>
              </a:r>
              <a:br>
                <a:rPr lang="en-US" sz="1750" dirty="0">
                  <a:solidFill>
                    <a:srgbClr val="384653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</a:br>
              <a:endParaRPr lang="en-US" sz="1750" dirty="0"/>
            </a:p>
          </p:txBody>
        </p:sp>
        <p:sp>
          <p:nvSpPr>
            <p:cNvPr id="14" name="Shape 8"/>
            <p:cNvSpPr/>
            <p:nvPr/>
          </p:nvSpPr>
          <p:spPr>
            <a:xfrm>
              <a:off x="9640133" y="3380065"/>
              <a:ext cx="4196358" cy="3227189"/>
            </a:xfrm>
            <a:prstGeom prst="roundRect">
              <a:avLst>
                <a:gd name="adj" fmla="val 2952"/>
              </a:avLst>
            </a:prstGeom>
            <a:solidFill>
              <a:srgbClr val="D9EDF2"/>
            </a:solidFill>
            <a:ln w="7620">
              <a:solidFill>
                <a:srgbClr val="BFD3D8"/>
              </a:solidFill>
              <a:prstDash val="solid"/>
            </a:ln>
          </p:spPr>
        </p:sp>
        <p:pic>
          <p:nvPicPr>
            <p:cNvPr id="15" name="Image 4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74568" y="3614499"/>
              <a:ext cx="680442" cy="680442"/>
            </a:xfrm>
            <a:prstGeom prst="rect">
              <a:avLst/>
            </a:prstGeom>
          </p:spPr>
        </p:pic>
        <p:pic>
          <p:nvPicPr>
            <p:cNvPr id="16" name="Image 5" descr="preencoded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061734" y="3763328"/>
              <a:ext cx="306110" cy="382667"/>
            </a:xfrm>
            <a:prstGeom prst="rect">
              <a:avLst/>
            </a:prstGeom>
          </p:spPr>
        </p:pic>
        <p:sp>
          <p:nvSpPr>
            <p:cNvPr id="17" name="Text 9"/>
            <p:cNvSpPr/>
            <p:nvPr/>
          </p:nvSpPr>
          <p:spPr>
            <a:xfrm>
              <a:off x="9874568" y="4521756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384653"/>
                  </a:solidFill>
                  <a:latin typeface="Host Grotesk Medium" pitchFamily="34" charset="0"/>
                  <a:ea typeface="Host Grotesk Medium" pitchFamily="34" charset="-122"/>
                  <a:cs typeface="Host Grotesk Medium" pitchFamily="34" charset="-120"/>
                </a:rPr>
                <a:t>Data Warehouses</a:t>
              </a:r>
              <a:endParaRPr lang="en-US" sz="2200" dirty="0"/>
            </a:p>
          </p:txBody>
        </p:sp>
        <p:sp>
          <p:nvSpPr>
            <p:cNvPr id="18" name="Text 10"/>
            <p:cNvSpPr/>
            <p:nvPr/>
          </p:nvSpPr>
          <p:spPr>
            <a:xfrm>
              <a:off x="9874568" y="5012174"/>
              <a:ext cx="3727490" cy="136064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en-US" sz="1750" b="1" dirty="0">
                  <a:solidFill>
                    <a:srgbClr val="384653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AWS Redshift, Apache Hive.</a:t>
              </a:r>
              <a:r>
                <a:rPr lang="en-US" sz="1750" dirty="0">
                  <a:solidFill>
                    <a:srgbClr val="384653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 For transformed, structured data optimized for </a:t>
              </a:r>
              <a:r>
                <a:rPr lang="en-US" sz="1750" b="1" dirty="0">
                  <a:latin typeface="Roboto" pitchFamily="34" charset="0"/>
                  <a:ea typeface="Roboto" pitchFamily="34" charset="-122"/>
                  <a:cs typeface="Roboto" pitchFamily="34" charset="-120"/>
                </a:rPr>
                <a:t>analytical queries</a:t>
              </a:r>
              <a:r>
                <a:rPr lang="en-US" sz="1750" dirty="0">
                  <a:solidFill>
                    <a:srgbClr val="384653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 and reporting.</a:t>
              </a:r>
              <a:endParaRPr lang="en-US" sz="1750" dirty="0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E075438F-F05A-4C0A-B330-C62FA5741A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1126" y="6181488"/>
            <a:ext cx="5212577" cy="189099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251A6B0-82AF-49A7-A949-831C4A428B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74624" y="6259474"/>
            <a:ext cx="6458851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428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459558"/>
            <a:ext cx="59334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 Storage Selection</a:t>
            </a:r>
            <a:endParaRPr lang="en-US" sz="44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DCE5B14-3C7C-426F-906C-F72DC1058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94" y="1168337"/>
            <a:ext cx="8526695" cy="24583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114B331-65AC-407D-BEA3-8F9CC8B7A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28" y="4114800"/>
            <a:ext cx="7186264" cy="119583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D8CCFB1-C29B-4F9A-9DDF-6B46FDCE7A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128" y="6334088"/>
            <a:ext cx="7186264" cy="155719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C635B2A-9F7B-44B3-8FF7-DE03AE5D93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7243" y="6789598"/>
            <a:ext cx="6011114" cy="88594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08D4F86-500B-4CB5-96D0-B850C6052A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4746" y="4160188"/>
            <a:ext cx="6134956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607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76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Storage Considerations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97267"/>
            <a:ext cx="13042821" cy="2979420"/>
          </a:xfrm>
          <a:prstGeom prst="roundRect">
            <a:avLst>
              <a:gd name="adj" fmla="val 319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904887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462" y="3048595"/>
            <a:ext cx="38415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Storage Type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1262" y="3048595"/>
            <a:ext cx="38377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630251" y="3048595"/>
            <a:ext cx="39719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3555206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8462" y="3698915"/>
            <a:ext cx="38415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File/Object Storage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31262" y="3698915"/>
            <a:ext cx="38377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Scalable, cost-effective for large volumes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30251" y="3698915"/>
            <a:ext cx="39719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Eventual consistency, less structured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456842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28462" y="4712137"/>
            <a:ext cx="38415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Block Storage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331262" y="4712137"/>
            <a:ext cx="38377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 performance, low latency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630251" y="4712137"/>
            <a:ext cx="39719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Less scalable, higher cost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5218748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462" y="5362456"/>
            <a:ext cx="38415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Lake/Warehouse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5331262" y="5362456"/>
            <a:ext cx="38377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Centralized, flexible, analytics-ready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630251" y="5362456"/>
            <a:ext cx="39719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Complexity, governance needs</a:t>
            </a:r>
            <a:endParaRPr lang="en-US" sz="1750" dirty="0"/>
          </a:p>
        </p:txBody>
      </p:sp>
      <p:sp>
        <p:nvSpPr>
          <p:cNvPr id="23" name="Text 5">
            <a:extLst>
              <a:ext uri="{FF2B5EF4-FFF2-40B4-BE49-F238E27FC236}">
                <a16:creationId xmlns:a16="http://schemas.microsoft.com/office/drawing/2014/main" id="{2901C86E-D8A5-4123-A82E-DE221BB885BA}"/>
              </a:ext>
            </a:extLst>
          </p:cNvPr>
          <p:cNvSpPr/>
          <p:nvPr/>
        </p:nvSpPr>
        <p:spPr>
          <a:xfrm>
            <a:off x="793790" y="198541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Considerations: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Cost, scalability, query performance.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876294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413266"/>
            <a:ext cx="62214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Defining Data Pipelines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670" y="1476375"/>
            <a:ext cx="134841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</a:t>
            </a: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series of processes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to </a:t>
            </a:r>
            <a:r>
              <a:rPr lang="en-US" sz="1750" dirty="0">
                <a:solidFill>
                  <a:srgbClr val="95CCD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extract, transform, and load (ETL/ELT)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data. Moves data from </a:t>
            </a: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sources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to </a:t>
            </a: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destinations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for analytics, ML, or storage.</a:t>
            </a:r>
          </a:p>
          <a:p>
            <a:pPr algn="l">
              <a:lnSpc>
                <a:spcPts val="2850"/>
              </a:lnSpc>
            </a:pPr>
            <a:endParaRPr lang="en-US" sz="1750" dirty="0">
              <a:solidFill>
                <a:srgbClr val="1E3063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Automated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processes for moving and transforming data through its </a:t>
            </a: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lifecycle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(Generation, Storage, Ingestion, Transformation, Serving) to enable analytics, ML, and business decisions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1750" dirty="0">
              <a:solidFill>
                <a:srgbClr val="1E3063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data pipeline automates the </a:t>
            </a: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flow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of data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from sources to destinations.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1750" dirty="0">
              <a:solidFill>
                <a:srgbClr val="1E3063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Purpose: Ensures data is collected, transformed, and delivered reliably.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1750" dirty="0">
              <a:solidFill>
                <a:srgbClr val="1E3063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D3E5369-4874-4EB7-8262-169D2AB109E0}"/>
              </a:ext>
            </a:extLst>
          </p:cNvPr>
          <p:cNvGrpSpPr/>
          <p:nvPr/>
        </p:nvGrpSpPr>
        <p:grpSpPr>
          <a:xfrm>
            <a:off x="793790" y="4980027"/>
            <a:ext cx="13042701" cy="1987392"/>
            <a:chOff x="793790" y="3770352"/>
            <a:chExt cx="13042701" cy="1987392"/>
          </a:xfrm>
        </p:grpSpPr>
        <p:pic>
          <p:nvPicPr>
            <p:cNvPr id="4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3790" y="3770352"/>
              <a:ext cx="4347567" cy="907256"/>
            </a:xfrm>
            <a:prstGeom prst="rect">
              <a:avLst/>
            </a:prstGeom>
          </p:spPr>
        </p:pic>
        <p:sp>
          <p:nvSpPr>
            <p:cNvPr id="5" name="Text 2"/>
            <p:cNvSpPr/>
            <p:nvPr/>
          </p:nvSpPr>
          <p:spPr>
            <a:xfrm>
              <a:off x="1020604" y="4904423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1E306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Source</a:t>
              </a:r>
              <a:endParaRPr lang="en-US" sz="2200" dirty="0"/>
            </a:p>
          </p:txBody>
        </p:sp>
        <p:sp>
          <p:nvSpPr>
            <p:cNvPr id="6" name="Text 3"/>
            <p:cNvSpPr/>
            <p:nvPr/>
          </p:nvSpPr>
          <p:spPr>
            <a:xfrm>
              <a:off x="1020604" y="5394841"/>
              <a:ext cx="389393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Data origin</a:t>
              </a:r>
              <a:endParaRPr lang="en-US" sz="1750" dirty="0"/>
            </a:p>
          </p:txBody>
        </p:sp>
        <p:pic>
          <p:nvPicPr>
            <p:cNvPr id="7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1357" y="3770352"/>
              <a:ext cx="4347567" cy="907256"/>
            </a:xfrm>
            <a:prstGeom prst="rect">
              <a:avLst/>
            </a:prstGeom>
          </p:spPr>
        </p:pic>
        <p:sp>
          <p:nvSpPr>
            <p:cNvPr id="8" name="Text 4"/>
            <p:cNvSpPr/>
            <p:nvPr/>
          </p:nvSpPr>
          <p:spPr>
            <a:xfrm>
              <a:off x="5368171" y="4904423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1E306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Transform</a:t>
              </a:r>
              <a:endParaRPr lang="en-US" sz="2200" dirty="0"/>
            </a:p>
          </p:txBody>
        </p:sp>
        <p:sp>
          <p:nvSpPr>
            <p:cNvPr id="9" name="Text 5"/>
            <p:cNvSpPr/>
            <p:nvPr/>
          </p:nvSpPr>
          <p:spPr>
            <a:xfrm>
              <a:off x="5368171" y="5394841"/>
              <a:ext cx="389393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Processing and cleaning</a:t>
              </a:r>
              <a:endParaRPr lang="en-US" sz="1750" dirty="0"/>
            </a:p>
          </p:txBody>
        </p:sp>
        <p:pic>
          <p:nvPicPr>
            <p:cNvPr id="10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88924" y="3770352"/>
              <a:ext cx="4347567" cy="907256"/>
            </a:xfrm>
            <a:prstGeom prst="rect">
              <a:avLst/>
            </a:prstGeom>
          </p:spPr>
        </p:pic>
        <p:sp>
          <p:nvSpPr>
            <p:cNvPr id="11" name="Text 6"/>
            <p:cNvSpPr/>
            <p:nvPr/>
          </p:nvSpPr>
          <p:spPr>
            <a:xfrm>
              <a:off x="9715738" y="4904423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1E306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Destination</a:t>
              </a:r>
              <a:endParaRPr lang="en-US" sz="2200" dirty="0"/>
            </a:p>
          </p:txBody>
        </p:sp>
        <p:sp>
          <p:nvSpPr>
            <p:cNvPr id="12" name="Text 7"/>
            <p:cNvSpPr/>
            <p:nvPr/>
          </p:nvSpPr>
          <p:spPr>
            <a:xfrm>
              <a:off x="9715738" y="5394841"/>
              <a:ext cx="389393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Storage or use</a:t>
              </a:r>
              <a:endParaRPr lang="en-US" sz="1750" dirty="0"/>
            </a:p>
          </p:txBody>
        </p:sp>
      </p:grpSp>
      <p:sp>
        <p:nvSpPr>
          <p:cNvPr id="13" name="Text 8"/>
          <p:cNvSpPr/>
          <p:nvPr/>
        </p:nvSpPr>
        <p:spPr>
          <a:xfrm>
            <a:off x="793670" y="732174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Examples: Collecting sales data from an e-commerce site, cleaning it, and loading it into a data warehouse.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	    Real-time dashboards, data warehousing, ML model training.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61052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783647" y="55108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Serving Data</a:t>
            </a:r>
            <a:endParaRPr lang="en-US" sz="4450" dirty="0"/>
          </a:p>
        </p:txBody>
      </p:sp>
      <p:sp>
        <p:nvSpPr>
          <p:cNvPr id="9" name="Text 6"/>
          <p:cNvSpPr/>
          <p:nvPr/>
        </p:nvSpPr>
        <p:spPr>
          <a:xfrm>
            <a:off x="6783647" y="2051719"/>
            <a:ext cx="731794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analytics (BI, operational), ML, reverse ETL (feedback to sources).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783646" y="2995780"/>
            <a:ext cx="647790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 on discoverability and quality.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783647" y="3892451"/>
            <a:ext cx="692133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Best Practice: Build analytics before ML.</a:t>
            </a:r>
            <a:endParaRPr lang="en-US" sz="1750" dirty="0"/>
          </a:p>
        </p:txBody>
      </p:sp>
      <p:pic>
        <p:nvPicPr>
          <p:cNvPr id="12" name="Image 0" descr="preencoded.png">
            <a:extLst>
              <a:ext uri="{FF2B5EF4-FFF2-40B4-BE49-F238E27FC236}">
                <a16:creationId xmlns:a16="http://schemas.microsoft.com/office/drawing/2014/main" id="{CBBEB269-3366-4F8F-AFC5-50B982E61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9312"/>
            <a:ext cx="6096000" cy="65549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6A46EC-891A-4792-81CD-ED870784B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2905" y="5152025"/>
            <a:ext cx="6477904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656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0989"/>
            <a:ext cx="87490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Orchestration</a:t>
            </a:r>
            <a:endParaRPr lang="en-US" sz="445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966AB1D-15E4-49D8-AE80-F9E2307252F3}"/>
              </a:ext>
            </a:extLst>
          </p:cNvPr>
          <p:cNvGrpSpPr/>
          <p:nvPr/>
        </p:nvGrpSpPr>
        <p:grpSpPr>
          <a:xfrm>
            <a:off x="793790" y="2052498"/>
            <a:ext cx="12801024" cy="3269737"/>
            <a:chOff x="7599521" y="3271480"/>
            <a:chExt cx="6244709" cy="3269737"/>
          </a:xfrm>
        </p:grpSpPr>
        <p:sp>
          <p:nvSpPr>
            <p:cNvPr id="8" name="Text 6"/>
            <p:cNvSpPr/>
            <p:nvPr/>
          </p:nvSpPr>
          <p:spPr>
            <a:xfrm>
              <a:off x="7599521" y="3271480"/>
              <a:ext cx="3219926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091C5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Workflow Orchestration</a:t>
              </a:r>
              <a:endParaRPr lang="en-US" sz="2200" dirty="0"/>
            </a:p>
          </p:txBody>
        </p:sp>
        <p:sp>
          <p:nvSpPr>
            <p:cNvPr id="9" name="Text 7"/>
            <p:cNvSpPr/>
            <p:nvPr/>
          </p:nvSpPr>
          <p:spPr>
            <a:xfrm>
              <a:off x="7599521" y="4034075"/>
              <a:ext cx="624470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b="1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Tools:</a:t>
              </a:r>
              <a:r>
                <a:rPr lang="en-US" sz="1750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 Apache Airflow, Prefect, Dagster</a:t>
              </a:r>
              <a:endParaRPr lang="en-US" sz="1750" dirty="0"/>
            </a:p>
          </p:txBody>
        </p:sp>
        <p:sp>
          <p:nvSpPr>
            <p:cNvPr id="10" name="Text 8"/>
            <p:cNvSpPr/>
            <p:nvPr/>
          </p:nvSpPr>
          <p:spPr>
            <a:xfrm>
              <a:off x="7599521" y="4751537"/>
              <a:ext cx="624470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b="1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Features:</a:t>
              </a:r>
              <a:r>
                <a:rPr lang="en-US" sz="1750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 Scheduling, dependency management, retries, notify on failures</a:t>
              </a:r>
              <a:endParaRPr lang="en-US" sz="1750" dirty="0"/>
            </a:p>
          </p:txBody>
        </p:sp>
        <p:sp>
          <p:nvSpPr>
            <p:cNvPr id="11" name="Text 9"/>
            <p:cNvSpPr/>
            <p:nvPr/>
          </p:nvSpPr>
          <p:spPr>
            <a:xfrm>
              <a:off x="7599521" y="6178314"/>
              <a:ext cx="624470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b="1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Best Practice:</a:t>
              </a:r>
              <a:r>
                <a:rPr lang="en-US" sz="1750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 Use Directed Acyclic Graphs (DAGs).</a:t>
              </a:r>
              <a:endParaRPr lang="en-US" sz="1750" dirty="0"/>
            </a:p>
          </p:txBody>
        </p:sp>
      </p:grpSp>
    </p:spTree>
    <p:extLst>
      <p:ext uri="{BB962C8B-B14F-4D97-AF65-F5344CB8AC3E}">
        <p14:creationId xmlns:p14="http://schemas.microsoft.com/office/powerpoint/2010/main" val="119149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716672" y="1047512"/>
            <a:ext cx="95042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Pipeline Monitoring and Governance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16672" y="24719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Reliability is paramount, especially for high-stakes applications like financial fraud detection.</a:t>
            </a:r>
            <a:endParaRPr lang="en-US" sz="175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D45EECE-7AD0-4BF3-8042-2551A4B653ED}"/>
              </a:ext>
            </a:extLst>
          </p:cNvPr>
          <p:cNvGrpSpPr/>
          <p:nvPr/>
        </p:nvGrpSpPr>
        <p:grpSpPr>
          <a:xfrm>
            <a:off x="716672" y="3588722"/>
            <a:ext cx="13042821" cy="2764036"/>
            <a:chOff x="793790" y="3913465"/>
            <a:chExt cx="13042821" cy="2764036"/>
          </a:xfrm>
        </p:grpSpPr>
        <p:sp>
          <p:nvSpPr>
            <p:cNvPr id="5" name="Shape 3"/>
            <p:cNvSpPr/>
            <p:nvPr/>
          </p:nvSpPr>
          <p:spPr>
            <a:xfrm>
              <a:off x="793790" y="3913465"/>
              <a:ext cx="3234452" cy="283488"/>
            </a:xfrm>
            <a:prstGeom prst="roundRect">
              <a:avLst>
                <a:gd name="adj" fmla="val 33606"/>
              </a:avLst>
            </a:prstGeom>
            <a:solidFill>
              <a:srgbClr val="E1E1EA"/>
            </a:solidFill>
            <a:ln w="7620">
              <a:solidFill>
                <a:srgbClr val="C7C7D0"/>
              </a:solidFill>
              <a:prstDash val="solid"/>
            </a:ln>
          </p:spPr>
        </p:sp>
        <p:sp>
          <p:nvSpPr>
            <p:cNvPr id="6" name="Shape 4"/>
            <p:cNvSpPr/>
            <p:nvPr/>
          </p:nvSpPr>
          <p:spPr>
            <a:xfrm>
              <a:off x="793790" y="3913465"/>
              <a:ext cx="3231118" cy="283488"/>
            </a:xfrm>
            <a:prstGeom prst="roundRect">
              <a:avLst>
                <a:gd name="adj" fmla="val 33606"/>
              </a:avLst>
            </a:prstGeom>
            <a:solidFill>
              <a:srgbClr val="1B1B27"/>
            </a:solidFill>
            <a:ln/>
          </p:spPr>
        </p:sp>
        <p:sp>
          <p:nvSpPr>
            <p:cNvPr id="7" name="Text 5"/>
            <p:cNvSpPr/>
            <p:nvPr/>
          </p:nvSpPr>
          <p:spPr>
            <a:xfrm>
              <a:off x="4198263" y="3913465"/>
              <a:ext cx="754142" cy="2834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00"/>
                </a:lnSpc>
                <a:buNone/>
              </a:pPr>
              <a:r>
                <a:rPr lang="en-US" sz="2200" dirty="0">
                  <a:solidFill>
                    <a:srgbClr val="3C3939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99.9%</a:t>
              </a:r>
              <a:endParaRPr lang="en-US" sz="2200" dirty="0"/>
            </a:p>
          </p:txBody>
        </p:sp>
        <p:sp>
          <p:nvSpPr>
            <p:cNvPr id="8" name="Text 6"/>
            <p:cNvSpPr/>
            <p:nvPr/>
          </p:nvSpPr>
          <p:spPr>
            <a:xfrm>
              <a:off x="793790" y="4480322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3C3939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Uptime</a:t>
              </a:r>
              <a:endParaRPr lang="en-US" sz="2200" dirty="0"/>
            </a:p>
          </p:txBody>
        </p:sp>
        <p:sp>
          <p:nvSpPr>
            <p:cNvPr id="9" name="Text 7"/>
            <p:cNvSpPr/>
            <p:nvPr/>
          </p:nvSpPr>
          <p:spPr>
            <a:xfrm>
              <a:off x="793790" y="4970740"/>
              <a:ext cx="4158615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Monitor availability and performance to ensure continuous data flow.</a:t>
              </a:r>
              <a:endParaRPr lang="en-US" sz="1750" dirty="0"/>
            </a:p>
          </p:txBody>
        </p:sp>
        <p:sp>
          <p:nvSpPr>
            <p:cNvPr id="10" name="Shape 8"/>
            <p:cNvSpPr/>
            <p:nvPr/>
          </p:nvSpPr>
          <p:spPr>
            <a:xfrm>
              <a:off x="5235893" y="3913465"/>
              <a:ext cx="3612833" cy="283488"/>
            </a:xfrm>
            <a:prstGeom prst="roundRect">
              <a:avLst>
                <a:gd name="adj" fmla="val 33606"/>
              </a:avLst>
            </a:prstGeom>
            <a:solidFill>
              <a:srgbClr val="E1E1EA"/>
            </a:solidFill>
            <a:ln w="7620">
              <a:solidFill>
                <a:srgbClr val="C7C7D0"/>
              </a:solidFill>
              <a:prstDash val="solid"/>
            </a:ln>
          </p:spPr>
        </p:sp>
        <p:sp>
          <p:nvSpPr>
            <p:cNvPr id="11" name="Text 9"/>
            <p:cNvSpPr/>
            <p:nvPr/>
          </p:nvSpPr>
          <p:spPr>
            <a:xfrm>
              <a:off x="9018746" y="3913465"/>
              <a:ext cx="375761" cy="2834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00"/>
                </a:lnSpc>
                <a:buNone/>
              </a:pPr>
              <a:r>
                <a:rPr lang="en-US" sz="2200" dirty="0">
                  <a:solidFill>
                    <a:srgbClr val="3C3939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0%</a:t>
              </a:r>
              <a:endParaRPr lang="en-US" sz="2200" dirty="0"/>
            </a:p>
          </p:txBody>
        </p:sp>
        <p:sp>
          <p:nvSpPr>
            <p:cNvPr id="12" name="Text 10"/>
            <p:cNvSpPr/>
            <p:nvPr/>
          </p:nvSpPr>
          <p:spPr>
            <a:xfrm>
              <a:off x="5235893" y="4480322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3C3939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Data Loss</a:t>
              </a:r>
              <a:endParaRPr lang="en-US" sz="2200" dirty="0"/>
            </a:p>
          </p:txBody>
        </p:sp>
        <p:sp>
          <p:nvSpPr>
            <p:cNvPr id="13" name="Text 11"/>
            <p:cNvSpPr/>
            <p:nvPr/>
          </p:nvSpPr>
          <p:spPr>
            <a:xfrm>
              <a:off x="5235893" y="4970740"/>
              <a:ext cx="4158615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Implement checks to prevent data corruption or incomplete transfers.</a:t>
              </a:r>
              <a:endParaRPr lang="en-US" sz="1750" dirty="0"/>
            </a:p>
          </p:txBody>
        </p:sp>
        <p:sp>
          <p:nvSpPr>
            <p:cNvPr id="14" name="Shape 12"/>
            <p:cNvSpPr/>
            <p:nvPr/>
          </p:nvSpPr>
          <p:spPr>
            <a:xfrm>
              <a:off x="9677995" y="3913465"/>
              <a:ext cx="3202781" cy="283488"/>
            </a:xfrm>
            <a:prstGeom prst="roundRect">
              <a:avLst>
                <a:gd name="adj" fmla="val 33606"/>
              </a:avLst>
            </a:prstGeom>
            <a:solidFill>
              <a:srgbClr val="E1E1EA"/>
            </a:solidFill>
            <a:ln w="7620">
              <a:solidFill>
                <a:srgbClr val="C7C7D0"/>
              </a:solidFill>
              <a:prstDash val="solid"/>
            </a:ln>
          </p:spPr>
        </p:sp>
        <p:sp>
          <p:nvSpPr>
            <p:cNvPr id="15" name="Shape 13"/>
            <p:cNvSpPr/>
            <p:nvPr/>
          </p:nvSpPr>
          <p:spPr>
            <a:xfrm>
              <a:off x="9677995" y="3913465"/>
              <a:ext cx="160139" cy="283488"/>
            </a:xfrm>
            <a:prstGeom prst="roundRect">
              <a:avLst>
                <a:gd name="adj" fmla="val 59491"/>
              </a:avLst>
            </a:prstGeom>
            <a:solidFill>
              <a:srgbClr val="1B1B27"/>
            </a:solidFill>
            <a:ln/>
          </p:spPr>
        </p:sp>
        <p:sp>
          <p:nvSpPr>
            <p:cNvPr id="16" name="Text 14"/>
            <p:cNvSpPr/>
            <p:nvPr/>
          </p:nvSpPr>
          <p:spPr>
            <a:xfrm>
              <a:off x="13050798" y="3913465"/>
              <a:ext cx="785813" cy="2834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00"/>
                </a:lnSpc>
                <a:buNone/>
              </a:pPr>
              <a:r>
                <a:rPr lang="en-US" sz="2200" dirty="0">
                  <a:solidFill>
                    <a:srgbClr val="3C3939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&lt;5min</a:t>
              </a:r>
              <a:endParaRPr lang="en-US" sz="2200" dirty="0"/>
            </a:p>
          </p:txBody>
        </p:sp>
        <p:sp>
          <p:nvSpPr>
            <p:cNvPr id="17" name="Text 15"/>
            <p:cNvSpPr/>
            <p:nvPr/>
          </p:nvSpPr>
          <p:spPr>
            <a:xfrm>
              <a:off x="9677995" y="4480322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3C3939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Incident Response</a:t>
              </a:r>
              <a:endParaRPr lang="en-US" sz="2200" dirty="0"/>
            </a:p>
          </p:txBody>
        </p:sp>
        <p:sp>
          <p:nvSpPr>
            <p:cNvPr id="18" name="Text 16"/>
            <p:cNvSpPr/>
            <p:nvPr/>
          </p:nvSpPr>
          <p:spPr>
            <a:xfrm>
              <a:off x="9677995" y="4970740"/>
              <a:ext cx="4158615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Fast alerts and recovery from failures to minimize impact.</a:t>
              </a:r>
              <a:endParaRPr lang="en-US" sz="1750" dirty="0"/>
            </a:p>
          </p:txBody>
        </p:sp>
        <p:sp>
          <p:nvSpPr>
            <p:cNvPr id="19" name="Text 17"/>
            <p:cNvSpPr/>
            <p:nvPr/>
          </p:nvSpPr>
          <p:spPr>
            <a:xfrm>
              <a:off x="793790" y="5951696"/>
              <a:ext cx="13042821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Tools like </a:t>
              </a:r>
              <a:r>
                <a:rPr lang="en-US" sz="1750" b="1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Grafana, Datadog, and PagerDuty</a:t>
              </a:r>
              <a:r>
                <a:rPr lang="en-US" sz="17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 provide real-time insights, log errors, and automate alerts, maintaining data integrity and customer trust.</a:t>
              </a:r>
              <a:endParaRPr lang="en-US" sz="1750" dirty="0"/>
            </a:p>
          </p:txBody>
        </p:sp>
      </p:grpSp>
    </p:spTree>
    <p:extLst>
      <p:ext uri="{BB962C8B-B14F-4D97-AF65-F5344CB8AC3E}">
        <p14:creationId xmlns:p14="http://schemas.microsoft.com/office/powerpoint/2010/main" val="267373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0">
            <a:extLst>
              <a:ext uri="{FF2B5EF4-FFF2-40B4-BE49-F238E27FC236}">
                <a16:creationId xmlns:a16="http://schemas.microsoft.com/office/drawing/2014/main" id="{CD6DD05F-828E-4F94-86AE-4DA55A452575}"/>
              </a:ext>
            </a:extLst>
          </p:cNvPr>
          <p:cNvSpPr/>
          <p:nvPr/>
        </p:nvSpPr>
        <p:spPr>
          <a:xfrm>
            <a:off x="793790" y="1281851"/>
            <a:ext cx="65951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8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Best Practices for Data Pipelines</a:t>
            </a:r>
            <a:endParaRPr lang="en-US" sz="48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2B838DC-FC36-4C66-9946-BFC4299CEE5A}"/>
              </a:ext>
            </a:extLst>
          </p:cNvPr>
          <p:cNvGrpSpPr/>
          <p:nvPr/>
        </p:nvGrpSpPr>
        <p:grpSpPr>
          <a:xfrm>
            <a:off x="690801" y="2463107"/>
            <a:ext cx="13145810" cy="4525685"/>
            <a:chOff x="690801" y="3321129"/>
            <a:chExt cx="13145810" cy="4525685"/>
          </a:xfrm>
        </p:grpSpPr>
        <p:sp>
          <p:nvSpPr>
            <p:cNvPr id="3" name="Text 1"/>
            <p:cNvSpPr/>
            <p:nvPr/>
          </p:nvSpPr>
          <p:spPr>
            <a:xfrm>
              <a:off x="793790" y="3321129"/>
              <a:ext cx="13042821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Designing pipelines with best practices in mind ensures reliability, maintainability, and data quality.</a:t>
              </a:r>
              <a:endParaRPr lang="en-US" sz="1750" dirty="0"/>
            </a:p>
          </p:txBody>
        </p:sp>
        <p:sp>
          <p:nvSpPr>
            <p:cNvPr id="4" name="Text 2"/>
            <p:cNvSpPr/>
            <p:nvPr/>
          </p:nvSpPr>
          <p:spPr>
            <a:xfrm>
              <a:off x="793790" y="3939183"/>
              <a:ext cx="13042821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b="1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Data Quality Checks:</a:t>
              </a:r>
              <a:r>
                <a:rPr lang="en-US" sz="17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 Implement validation and deduplication early and continuously.</a:t>
              </a:r>
              <a:endParaRPr lang="en-US" sz="1750" dirty="0"/>
            </a:p>
          </p:txBody>
        </p:sp>
        <p:sp>
          <p:nvSpPr>
            <p:cNvPr id="5" name="Text 3"/>
            <p:cNvSpPr/>
            <p:nvPr/>
          </p:nvSpPr>
          <p:spPr>
            <a:xfrm>
              <a:off x="793790" y="4381381"/>
              <a:ext cx="13042821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b="1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Idempotent Design:</a:t>
              </a:r>
              <a:r>
                <a:rPr lang="en-US" sz="17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 Build pipelines to avoid duplicate data and ensure safe retries.</a:t>
              </a:r>
              <a:endParaRPr lang="en-US" sz="1750" dirty="0"/>
            </a:p>
          </p:txBody>
        </p:sp>
        <p:sp>
          <p:nvSpPr>
            <p:cNvPr id="6" name="Text 4"/>
            <p:cNvSpPr/>
            <p:nvPr/>
          </p:nvSpPr>
          <p:spPr>
            <a:xfrm>
              <a:off x="793790" y="4823579"/>
              <a:ext cx="13042821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b="1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Separate Logic:</a:t>
              </a:r>
              <a:r>
                <a:rPr lang="en-US" sz="17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 Decouple transformation logic from I/O operations for better maintainability.</a:t>
              </a:r>
              <a:endParaRPr lang="en-US" sz="1750" dirty="0"/>
            </a:p>
          </p:txBody>
        </p:sp>
        <p:sp>
          <p:nvSpPr>
            <p:cNvPr id="7" name="Text 5"/>
            <p:cNvSpPr/>
            <p:nvPr/>
          </p:nvSpPr>
          <p:spPr>
            <a:xfrm>
              <a:off x="793790" y="5265777"/>
              <a:ext cx="13042821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b="1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Metadata &amp; Logging:</a:t>
              </a:r>
              <a:r>
                <a:rPr lang="en-US" sz="17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 Track pipeline runs and simplify debugging with comprehensive logs.</a:t>
              </a:r>
              <a:endParaRPr lang="en-US" sz="1750" dirty="0"/>
            </a:p>
          </p:txBody>
        </p:sp>
        <p:sp>
          <p:nvSpPr>
            <p:cNvPr id="8" name="Text 6"/>
            <p:cNvSpPr/>
            <p:nvPr/>
          </p:nvSpPr>
          <p:spPr>
            <a:xfrm>
              <a:off x="793790" y="5707975"/>
              <a:ext cx="13042821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750" indent="-285750" algn="l">
                <a:lnSpc>
                  <a:spcPts val="2850"/>
                </a:lnSpc>
                <a:buSzPct val="100000"/>
                <a:buFont typeface="Arial" panose="020B0604020202020204" pitchFamily="34" charset="0"/>
                <a:buChar char="•"/>
              </a:pPr>
              <a:r>
                <a:rPr lang="en-US" sz="1750" b="1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Version Control:</a:t>
              </a:r>
              <a:r>
                <a:rPr lang="en-US" sz="17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 Manage code changes effectively using tools like Git.</a:t>
              </a:r>
            </a:p>
            <a:p>
              <a:pPr marL="285750" indent="-285750" algn="l">
                <a:lnSpc>
                  <a:spcPts val="2850"/>
                </a:lnSpc>
                <a:buSzPct val="100000"/>
                <a:buFont typeface="Arial" panose="020B0604020202020204" pitchFamily="34" charset="0"/>
                <a:buChar char="•"/>
              </a:pPr>
              <a:r>
                <a:rPr lang="en-US" sz="17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Design for modularity, scalability and fault-tolerance</a:t>
              </a:r>
            </a:p>
            <a:p>
              <a:pPr marL="285750" indent="-285750" algn="l">
                <a:lnSpc>
                  <a:spcPts val="2850"/>
                </a:lnSpc>
                <a:buSzPct val="100000"/>
                <a:buFont typeface="Arial" panose="020B0604020202020204" pitchFamily="34" charset="0"/>
                <a:buChar char="•"/>
              </a:pPr>
              <a:r>
                <a:rPr lang="en-US" sz="17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Document pipeline architecture, flows and dependencies.</a:t>
              </a:r>
            </a:p>
            <a:p>
              <a:pPr marL="285750" indent="-285750" algn="l">
                <a:lnSpc>
                  <a:spcPts val="2850"/>
                </a:lnSpc>
                <a:buSzPct val="100000"/>
                <a:buFont typeface="Arial" panose="020B0604020202020204" pitchFamily="34" charset="0"/>
                <a:buChar char="•"/>
              </a:pPr>
              <a:r>
                <a:rPr lang="en-US" sz="1750" b="1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Data Linage:</a:t>
              </a:r>
              <a:r>
                <a:rPr lang="en-US" sz="17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 Track every transformation step from source to consumption, ensuring auditability and simplifying debugging.</a:t>
              </a:r>
            </a:p>
            <a:p>
              <a:pPr marL="285750" indent="-285750" algn="l">
                <a:lnSpc>
                  <a:spcPts val="2850"/>
                </a:lnSpc>
                <a:buSzPct val="100000"/>
                <a:buFont typeface="Arial" panose="020B0604020202020204" pitchFamily="34" charset="0"/>
                <a:buChar char="•"/>
              </a:pPr>
              <a:r>
                <a:rPr lang="en-US" sz="1750" dirty="0"/>
                <a:t>Note:</a:t>
              </a:r>
            </a:p>
          </p:txBody>
        </p:sp>
        <p:sp>
          <p:nvSpPr>
            <p:cNvPr id="10" name="Text 14">
              <a:extLst>
                <a:ext uri="{FF2B5EF4-FFF2-40B4-BE49-F238E27FC236}">
                  <a16:creationId xmlns:a16="http://schemas.microsoft.com/office/drawing/2014/main" id="{C84B4232-947B-4449-8A5E-4E9079B81715}"/>
                </a:ext>
              </a:extLst>
            </p:cNvPr>
            <p:cNvSpPr/>
            <p:nvPr/>
          </p:nvSpPr>
          <p:spPr>
            <a:xfrm>
              <a:off x="690801" y="7531060"/>
              <a:ext cx="7762399" cy="31575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450"/>
                </a:lnSpc>
                <a:buNone/>
              </a:pPr>
              <a:r>
                <a:rPr lang="en-US" sz="1550" dirty="0"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Proactive quality checks build trust in your data and prevent downstream issues.</a:t>
              </a:r>
              <a:endParaRPr lang="en-US" sz="1550" dirty="0"/>
            </a:p>
          </p:txBody>
        </p:sp>
      </p:grpSp>
    </p:spTree>
    <p:extLst>
      <p:ext uri="{BB962C8B-B14F-4D97-AF65-F5344CB8AC3E}">
        <p14:creationId xmlns:p14="http://schemas.microsoft.com/office/powerpoint/2010/main" val="30634478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779680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Handling Real-World Challenges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Scalability:</a:t>
            </a: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Use containerization (Docker) and IaC (Terraform) for reproducible environments.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438043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Fault Tolerance:</a:t>
            </a: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Build retry mechanisms and alerting for pipeline failures.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170039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Security:</a:t>
            </a: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Encrypt data in transit and at rest; enforce role-based access controls.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3902035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Freshness:</a:t>
            </a: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Balance batch vs. streaming approaches based on business needs.</a:t>
            </a:r>
            <a:endParaRPr lang="en-US" sz="16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574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340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399234" y="516017"/>
            <a:ext cx="2345531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00" dirty="0">
                <a:solidFill>
                  <a:srgbClr val="13544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Modern Stack</a:t>
            </a:r>
            <a:endParaRPr lang="en-US" sz="1800" dirty="0"/>
          </a:p>
        </p:txBody>
      </p:sp>
      <p:sp>
        <p:nvSpPr>
          <p:cNvPr id="4" name="Text 1"/>
          <p:cNvSpPr/>
          <p:nvPr/>
        </p:nvSpPr>
        <p:spPr>
          <a:xfrm>
            <a:off x="1209556" y="996791"/>
            <a:ext cx="6724769" cy="4691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2950" dirty="0">
                <a:solidFill>
                  <a:srgbClr val="13544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Tools &amp; Technologies Overview (2025)</a:t>
            </a:r>
            <a:endParaRPr lang="en-US" sz="2950" dirty="0"/>
          </a:p>
        </p:txBody>
      </p:sp>
      <p:sp>
        <p:nvSpPr>
          <p:cNvPr id="5" name="Shape 2"/>
          <p:cNvSpPr/>
          <p:nvPr/>
        </p:nvSpPr>
        <p:spPr>
          <a:xfrm>
            <a:off x="656749" y="1747361"/>
            <a:ext cx="7830502" cy="1126808"/>
          </a:xfrm>
          <a:prstGeom prst="roundRect">
            <a:avLst>
              <a:gd name="adj" fmla="val 9738"/>
            </a:avLst>
          </a:prstGeom>
          <a:solidFill>
            <a:srgbClr val="C7E0E7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33889" y="1747361"/>
            <a:ext cx="91440" cy="1126808"/>
          </a:xfrm>
          <a:prstGeom prst="roundRect">
            <a:avLst>
              <a:gd name="adj" fmla="val 184696"/>
            </a:avLst>
          </a:prstGeom>
          <a:solidFill>
            <a:srgbClr val="84C1FA"/>
          </a:solidFill>
          <a:ln/>
        </p:spPr>
      </p:sp>
      <p:sp>
        <p:nvSpPr>
          <p:cNvPr id="7" name="Text 4"/>
          <p:cNvSpPr/>
          <p:nvPr/>
        </p:nvSpPr>
        <p:spPr>
          <a:xfrm>
            <a:off x="935831" y="1957864"/>
            <a:ext cx="2345531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Ingestion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935831" y="2363510"/>
            <a:ext cx="7340917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Apache Kafka, AWS Kinesis, Google Pub/Sub for scalable real-time data streaming.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56749" y="3061811"/>
            <a:ext cx="7830502" cy="1426964"/>
          </a:xfrm>
          <a:prstGeom prst="roundRect">
            <a:avLst>
              <a:gd name="adj" fmla="val 7690"/>
            </a:avLst>
          </a:prstGeom>
          <a:solidFill>
            <a:srgbClr val="C7E0E7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33889" y="3061811"/>
            <a:ext cx="91440" cy="1426964"/>
          </a:xfrm>
          <a:prstGeom prst="roundRect">
            <a:avLst>
              <a:gd name="adj" fmla="val 184696"/>
            </a:avLst>
          </a:prstGeom>
          <a:solidFill>
            <a:srgbClr val="84C1FA"/>
          </a:solidFill>
          <a:ln/>
        </p:spPr>
      </p:sp>
      <p:sp>
        <p:nvSpPr>
          <p:cNvPr id="11" name="Text 8"/>
          <p:cNvSpPr/>
          <p:nvPr/>
        </p:nvSpPr>
        <p:spPr>
          <a:xfrm>
            <a:off x="935831" y="3272314"/>
            <a:ext cx="2345531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Processing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935831" y="3677960"/>
            <a:ext cx="7340917" cy="600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Apache Spark, Flink, Beam for distributed data processing; dbt for SQL-based transformations.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56749" y="4676418"/>
            <a:ext cx="7830502" cy="1426964"/>
          </a:xfrm>
          <a:prstGeom prst="roundRect">
            <a:avLst>
              <a:gd name="adj" fmla="val 7690"/>
            </a:avLst>
          </a:prstGeom>
          <a:solidFill>
            <a:srgbClr val="C7E0E7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33889" y="4676418"/>
            <a:ext cx="91440" cy="1426964"/>
          </a:xfrm>
          <a:prstGeom prst="roundRect">
            <a:avLst>
              <a:gd name="adj" fmla="val 184696"/>
            </a:avLst>
          </a:prstGeom>
          <a:solidFill>
            <a:srgbClr val="84C1FA"/>
          </a:solidFill>
          <a:ln/>
        </p:spPr>
      </p:sp>
      <p:sp>
        <p:nvSpPr>
          <p:cNvPr id="15" name="Text 12"/>
          <p:cNvSpPr/>
          <p:nvPr/>
        </p:nvSpPr>
        <p:spPr>
          <a:xfrm>
            <a:off x="935831" y="4886920"/>
            <a:ext cx="2345531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Storage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935831" y="5292566"/>
            <a:ext cx="7340917" cy="600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Lakes (S3, GCS) for raw data; Data Warehouses (Snowflake, BigQuery) for structured analytical data.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656749" y="6291024"/>
            <a:ext cx="7830502" cy="1426964"/>
          </a:xfrm>
          <a:prstGeom prst="roundRect">
            <a:avLst>
              <a:gd name="adj" fmla="val 7690"/>
            </a:avLst>
          </a:prstGeom>
          <a:solidFill>
            <a:srgbClr val="C7E0E7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633889" y="6291024"/>
            <a:ext cx="91440" cy="1426964"/>
          </a:xfrm>
          <a:prstGeom prst="roundRect">
            <a:avLst>
              <a:gd name="adj" fmla="val 184696"/>
            </a:avLst>
          </a:prstGeom>
          <a:solidFill>
            <a:srgbClr val="84C1FA"/>
          </a:solidFill>
          <a:ln/>
        </p:spPr>
      </p:sp>
      <p:sp>
        <p:nvSpPr>
          <p:cNvPr id="19" name="Text 16"/>
          <p:cNvSpPr/>
          <p:nvPr/>
        </p:nvSpPr>
        <p:spPr>
          <a:xfrm>
            <a:off x="935831" y="6501527"/>
            <a:ext cx="2345531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Orchestration</a:t>
            </a:r>
            <a:endParaRPr lang="en-US" sz="1800" dirty="0"/>
          </a:p>
        </p:txBody>
      </p:sp>
      <p:sp>
        <p:nvSpPr>
          <p:cNvPr id="20" name="Text 17"/>
          <p:cNvSpPr/>
          <p:nvPr/>
        </p:nvSpPr>
        <p:spPr>
          <a:xfrm>
            <a:off x="935831" y="6907173"/>
            <a:ext cx="7340917" cy="600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Apache Airflow, Prefect, Dagster for scheduling, monitoring, and managing complex workflows.</a:t>
            </a:r>
            <a:endParaRPr lang="en-US" sz="145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7523" y="15994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9CFC9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Common Missteps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483531" y="2180630"/>
            <a:ext cx="76633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E9CFC9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Pitfalls &amp; How to Avoid Them</a:t>
            </a:r>
            <a:endParaRPr lang="en-US" sz="4450" dirty="0"/>
          </a:p>
        </p:txBody>
      </p:sp>
      <p:sp>
        <p:nvSpPr>
          <p:cNvPr id="4" name="Shape 2"/>
          <p:cNvSpPr/>
          <p:nvPr/>
        </p:nvSpPr>
        <p:spPr>
          <a:xfrm>
            <a:off x="793790" y="3229570"/>
            <a:ext cx="4196358" cy="3400544"/>
          </a:xfrm>
          <a:prstGeom prst="roundRect">
            <a:avLst>
              <a:gd name="adj" fmla="val 6003"/>
            </a:avLst>
          </a:prstGeom>
          <a:solidFill>
            <a:srgbClr val="C3643D"/>
          </a:solidFill>
          <a:ln w="30480">
            <a:solidFill>
              <a:srgbClr val="B4CCE3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81" y="3123962"/>
            <a:ext cx="272177" cy="272177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579" y="6463546"/>
            <a:ext cx="272177" cy="27217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64431" y="3600212"/>
            <a:ext cx="345507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Over-Engineering Streaming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164431" y="4444960"/>
            <a:ext cx="345507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Don't opt for complex streaming solutions when simpler batch processing would suffice. Focus on actual business value.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216962" y="3229570"/>
            <a:ext cx="4196358" cy="3400544"/>
          </a:xfrm>
          <a:prstGeom prst="roundRect">
            <a:avLst>
              <a:gd name="adj" fmla="val 6003"/>
            </a:avLst>
          </a:prstGeom>
          <a:solidFill>
            <a:srgbClr val="C3643D"/>
          </a:solidFill>
          <a:ln w="30480">
            <a:solidFill>
              <a:srgbClr val="B4CCE3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353" y="3123962"/>
            <a:ext cx="272177" cy="272177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751" y="6463546"/>
            <a:ext cx="272177" cy="27217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587603" y="36002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Ignoring Data Quality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5587603" y="4090630"/>
            <a:ext cx="345507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Neglecting data quality until production failures occur is a costly mistake. Implement checks early and often.</a:t>
            </a:r>
            <a:endParaRPr lang="en-US" sz="1750" dirty="0"/>
          </a:p>
        </p:txBody>
      </p:sp>
      <p:sp>
        <p:nvSpPr>
          <p:cNvPr id="14" name="Shape 8"/>
          <p:cNvSpPr/>
          <p:nvPr/>
        </p:nvSpPr>
        <p:spPr>
          <a:xfrm>
            <a:off x="9640133" y="3229570"/>
            <a:ext cx="4196358" cy="3400544"/>
          </a:xfrm>
          <a:prstGeom prst="roundRect">
            <a:avLst>
              <a:gd name="adj" fmla="val 6003"/>
            </a:avLst>
          </a:prstGeom>
          <a:solidFill>
            <a:srgbClr val="C3643D"/>
          </a:solidFill>
          <a:ln w="30480">
            <a:solidFill>
              <a:srgbClr val="B4CCE3"/>
            </a:solidFill>
            <a:prstDash val="solid"/>
          </a:ln>
        </p:spPr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4525" y="3123962"/>
            <a:ext cx="272177" cy="272177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9923" y="6463546"/>
            <a:ext cx="272177" cy="272177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0010775" y="3600212"/>
            <a:ext cx="345507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Poor Documentation &amp; Lineage</a:t>
            </a:r>
            <a:endParaRPr lang="en-US" sz="2200" dirty="0"/>
          </a:p>
        </p:txBody>
      </p:sp>
      <p:sp>
        <p:nvSpPr>
          <p:cNvPr id="18" name="Text 10"/>
          <p:cNvSpPr/>
          <p:nvPr/>
        </p:nvSpPr>
        <p:spPr>
          <a:xfrm>
            <a:off x="10010775" y="4444960"/>
            <a:ext cx="345507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lack of documentation and clear data lineage turns troubleshooting into a nightmare. Prioritize clarity for long-term health.</a:t>
            </a:r>
            <a:endParaRPr lang="en-US" sz="175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145815"/>
            <a:ext cx="65951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8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Common Challenges</a:t>
            </a:r>
            <a:endParaRPr lang="en-US" sz="4800" dirty="0"/>
          </a:p>
        </p:txBody>
      </p:sp>
      <p:sp>
        <p:nvSpPr>
          <p:cNvPr id="7" name="Text 4"/>
          <p:cNvSpPr/>
          <p:nvPr/>
        </p:nvSpPr>
        <p:spPr>
          <a:xfrm>
            <a:off x="793790" y="2144672"/>
            <a:ext cx="1364611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quality issues: Missing, ,inconsistent, duplicate data or Inconsistent formats.</a:t>
            </a:r>
          </a:p>
          <a:p>
            <a:pPr marL="285750" indent="-28575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Pipeline failures and downtime.</a:t>
            </a:r>
          </a:p>
          <a:p>
            <a:pPr marL="285750" indent="-28575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Scalability: Handling growing data volumes efficiently.</a:t>
            </a:r>
          </a:p>
          <a:p>
            <a:pPr marL="285750" indent="-28575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Schema Challenges: Handling schema changes.</a:t>
            </a:r>
          </a:p>
          <a:p>
            <a:pPr marL="285750" indent="-28575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Managing cost and resource usage: Avoiding unnecessary cloud resource expenses..</a:t>
            </a:r>
          </a:p>
          <a:p>
            <a:pPr marL="285750" indent="-28575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Security and compliance concerns: Protecting sensitive data.</a:t>
            </a:r>
          </a:p>
          <a:p>
            <a:pPr marL="285750" indent="-28575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Latency: Balancing speed vs. accuracy</a:t>
            </a:r>
          </a:p>
          <a:p>
            <a:pPr algn="l">
              <a:lnSpc>
                <a:spcPct val="250000"/>
              </a:lnSpc>
            </a:pPr>
            <a:endParaRPr lang="en-US" sz="175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404499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814155"/>
            <a:ext cx="65951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8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Solution to Common Challenges</a:t>
            </a:r>
            <a:endParaRPr lang="en-US" sz="4800" dirty="0"/>
          </a:p>
        </p:txBody>
      </p:sp>
      <p:sp>
        <p:nvSpPr>
          <p:cNvPr id="7" name="Text 4"/>
          <p:cNvSpPr/>
          <p:nvPr/>
        </p:nvSpPr>
        <p:spPr>
          <a:xfrm>
            <a:off x="793790" y="3051929"/>
            <a:ext cx="1364611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Quality: Schema validation, testing</a:t>
            </a:r>
          </a:p>
          <a:p>
            <a:pPr marL="285750" indent="-28575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Scalability: Auto-scaling cloud resources</a:t>
            </a:r>
          </a:p>
          <a:p>
            <a:pPr marL="285750" indent="-28575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Latency: Optimize transformations, use streaming</a:t>
            </a:r>
          </a:p>
          <a:p>
            <a:pPr marL="285750" indent="-28575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Cost: Monitor usage, leverage serverless</a:t>
            </a:r>
          </a:p>
        </p:txBody>
      </p:sp>
    </p:spTree>
    <p:extLst>
      <p:ext uri="{BB962C8B-B14F-4D97-AF65-F5344CB8AC3E}">
        <p14:creationId xmlns:p14="http://schemas.microsoft.com/office/powerpoint/2010/main" val="30628069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814155"/>
            <a:ext cx="65951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8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Future of Data Pipelines</a:t>
            </a:r>
            <a:endParaRPr lang="en-US" sz="4800" dirty="0"/>
          </a:p>
        </p:txBody>
      </p:sp>
      <p:sp>
        <p:nvSpPr>
          <p:cNvPr id="7" name="Text 4"/>
          <p:cNvSpPr/>
          <p:nvPr/>
        </p:nvSpPr>
        <p:spPr>
          <a:xfrm>
            <a:off x="793790" y="3051929"/>
            <a:ext cx="1364611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Serverless: AWS Lambda, Google Cloud Functions</a:t>
            </a:r>
          </a:p>
          <a:p>
            <a:pPr marL="285750" indent="-28575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Analytics: Streaming pipelines</a:t>
            </a:r>
          </a:p>
          <a:p>
            <a:pPr marL="285750" indent="-28575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AI-Driven Optimization: Auto-tuning pipelines</a:t>
            </a:r>
          </a:p>
          <a:p>
            <a:pPr marL="285750" indent="-28575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750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DataOps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Collaboration and automation</a:t>
            </a:r>
          </a:p>
        </p:txBody>
      </p:sp>
    </p:spTree>
    <p:extLst>
      <p:ext uri="{BB962C8B-B14F-4D97-AF65-F5344CB8AC3E}">
        <p14:creationId xmlns:p14="http://schemas.microsoft.com/office/powerpoint/2010/main" val="2044499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02155" y="524948"/>
            <a:ext cx="107708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Data Engineering Lifecycle Overview</a:t>
            </a:r>
            <a:endParaRPr lang="en-US" sz="445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7728A04-4EB9-4330-8898-6F57D739B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77" y="1517186"/>
            <a:ext cx="13739025" cy="641954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62BA2DC-246B-4ECD-8604-07E048D400F2}"/>
              </a:ext>
            </a:extLst>
          </p:cNvPr>
          <p:cNvSpPr txBox="1"/>
          <p:nvPr/>
        </p:nvSpPr>
        <p:spPr>
          <a:xfrm>
            <a:off x="4054208" y="7796420"/>
            <a:ext cx="7315200" cy="423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400" b="1" i="1" dirty="0">
                <a:solidFill>
                  <a:srgbClr val="00206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Reference: Fundamentals of Data Engineering by Joe Reis &amp; Matt Housley </a:t>
            </a:r>
            <a:endParaRPr lang="en-US" sz="1400" b="1" i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74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Takeaways</a:t>
            </a:r>
            <a:endParaRPr lang="en-US" sz="445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6A2AAC3-AE35-4A44-AB47-A90617D3E2ED}"/>
              </a:ext>
            </a:extLst>
          </p:cNvPr>
          <p:cNvGrpSpPr/>
          <p:nvPr/>
        </p:nvGrpSpPr>
        <p:grpSpPr>
          <a:xfrm>
            <a:off x="793790" y="2281274"/>
            <a:ext cx="13616274" cy="4384284"/>
            <a:chOff x="793790" y="1479029"/>
            <a:chExt cx="13616274" cy="4384284"/>
          </a:xfrm>
        </p:grpSpPr>
        <p:sp>
          <p:nvSpPr>
            <p:cNvPr id="3" name="Shape 1"/>
            <p:cNvSpPr/>
            <p:nvPr/>
          </p:nvSpPr>
          <p:spPr>
            <a:xfrm>
              <a:off x="793790" y="3179326"/>
              <a:ext cx="510302" cy="510302"/>
            </a:xfrm>
            <a:prstGeom prst="roundRect">
              <a:avLst>
                <a:gd name="adj" fmla="val 40005"/>
              </a:avLst>
            </a:prstGeom>
            <a:solidFill>
              <a:srgbClr val="CEE6FD"/>
            </a:solidFill>
            <a:ln/>
          </p:spPr>
        </p:sp>
        <p:sp>
          <p:nvSpPr>
            <p:cNvPr id="4" name="Text 2"/>
            <p:cNvSpPr/>
            <p:nvPr/>
          </p:nvSpPr>
          <p:spPr>
            <a:xfrm>
              <a:off x="1530906" y="3257193"/>
              <a:ext cx="5011103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1E306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Critical for Data-Driven Organizations</a:t>
              </a:r>
              <a:endParaRPr lang="en-US" sz="2200" dirty="0"/>
            </a:p>
          </p:txBody>
        </p:sp>
        <p:sp>
          <p:nvSpPr>
            <p:cNvPr id="5" name="Text 3"/>
            <p:cNvSpPr/>
            <p:nvPr/>
          </p:nvSpPr>
          <p:spPr>
            <a:xfrm>
              <a:off x="1530906" y="3747611"/>
              <a:ext cx="5642491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Pipelines are the backbone of modern data strategies.</a:t>
              </a:r>
              <a:endParaRPr lang="en-US" sz="1750" dirty="0"/>
            </a:p>
          </p:txBody>
        </p:sp>
        <p:sp>
          <p:nvSpPr>
            <p:cNvPr id="6" name="Shape 4"/>
            <p:cNvSpPr/>
            <p:nvPr/>
          </p:nvSpPr>
          <p:spPr>
            <a:xfrm>
              <a:off x="7456884" y="3179326"/>
              <a:ext cx="510302" cy="510302"/>
            </a:xfrm>
            <a:prstGeom prst="roundRect">
              <a:avLst>
                <a:gd name="adj" fmla="val 40005"/>
              </a:avLst>
            </a:prstGeom>
            <a:solidFill>
              <a:srgbClr val="CEE6FD"/>
            </a:solidFill>
            <a:ln/>
          </p:spPr>
        </p:sp>
        <p:sp>
          <p:nvSpPr>
            <p:cNvPr id="7" name="Text 5"/>
            <p:cNvSpPr/>
            <p:nvPr/>
          </p:nvSpPr>
          <p:spPr>
            <a:xfrm>
              <a:off x="8194000" y="3257193"/>
              <a:ext cx="4735949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1E306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Design for Scalability and Reliability</a:t>
              </a:r>
              <a:endParaRPr lang="en-US" sz="2200" dirty="0"/>
            </a:p>
          </p:txBody>
        </p:sp>
        <p:sp>
          <p:nvSpPr>
            <p:cNvPr id="8" name="Text 6"/>
            <p:cNvSpPr/>
            <p:nvPr/>
          </p:nvSpPr>
          <p:spPr>
            <a:xfrm>
              <a:off x="8194000" y="3747611"/>
              <a:ext cx="5642610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Build robust systems that can grow and withstand failures.</a:t>
              </a:r>
              <a:endParaRPr lang="en-US" sz="1750" dirty="0"/>
            </a:p>
          </p:txBody>
        </p:sp>
        <p:sp>
          <p:nvSpPr>
            <p:cNvPr id="9" name="Shape 7"/>
            <p:cNvSpPr/>
            <p:nvPr/>
          </p:nvSpPr>
          <p:spPr>
            <a:xfrm>
              <a:off x="793790" y="4927044"/>
              <a:ext cx="510302" cy="510302"/>
            </a:xfrm>
            <a:prstGeom prst="roundRect">
              <a:avLst>
                <a:gd name="adj" fmla="val 40005"/>
              </a:avLst>
            </a:prstGeom>
            <a:solidFill>
              <a:srgbClr val="CEE6FD"/>
            </a:solidFill>
            <a:ln/>
          </p:spPr>
        </p:sp>
        <p:sp>
          <p:nvSpPr>
            <p:cNvPr id="10" name="Text 8"/>
            <p:cNvSpPr/>
            <p:nvPr/>
          </p:nvSpPr>
          <p:spPr>
            <a:xfrm>
              <a:off x="1530906" y="5004911"/>
              <a:ext cx="4348401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1E306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Choose Tools Based on Use Case</a:t>
              </a:r>
              <a:endParaRPr lang="en-US" sz="2200" dirty="0"/>
            </a:p>
          </p:txBody>
        </p:sp>
        <p:sp>
          <p:nvSpPr>
            <p:cNvPr id="11" name="Text 9"/>
            <p:cNvSpPr/>
            <p:nvPr/>
          </p:nvSpPr>
          <p:spPr>
            <a:xfrm>
              <a:off x="1530906" y="5495330"/>
              <a:ext cx="5642491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Select the right technologies for your specific needs.</a:t>
              </a:r>
              <a:endParaRPr lang="en-US" sz="1750" dirty="0"/>
            </a:p>
          </p:txBody>
        </p:sp>
        <p:sp>
          <p:nvSpPr>
            <p:cNvPr id="12" name="Shape 10"/>
            <p:cNvSpPr/>
            <p:nvPr/>
          </p:nvSpPr>
          <p:spPr>
            <a:xfrm>
              <a:off x="7456884" y="4927044"/>
              <a:ext cx="510302" cy="510302"/>
            </a:xfrm>
            <a:prstGeom prst="roundRect">
              <a:avLst>
                <a:gd name="adj" fmla="val 40005"/>
              </a:avLst>
            </a:prstGeom>
            <a:solidFill>
              <a:srgbClr val="CEE6FD"/>
            </a:solidFill>
            <a:ln/>
          </p:spPr>
        </p:sp>
        <p:sp>
          <p:nvSpPr>
            <p:cNvPr id="13" name="Text 11"/>
            <p:cNvSpPr/>
            <p:nvPr/>
          </p:nvSpPr>
          <p:spPr>
            <a:xfrm>
              <a:off x="8194000" y="5004911"/>
              <a:ext cx="6182554" cy="70866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1E306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Automate and Monitor for Long-Term Success</a:t>
              </a:r>
              <a:endParaRPr lang="en-US" sz="2200" dirty="0"/>
            </a:p>
          </p:txBody>
        </p:sp>
        <p:sp>
          <p:nvSpPr>
            <p:cNvPr id="14" name="Text 12"/>
            <p:cNvSpPr/>
            <p:nvPr/>
          </p:nvSpPr>
          <p:spPr>
            <a:xfrm>
              <a:off x="8193999" y="5500410"/>
              <a:ext cx="2811851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Workflow managers and monitoring tools are essential for </a:t>
              </a:r>
            </a:p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1E3063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reliability.</a:t>
              </a:r>
            </a:p>
          </p:txBody>
        </p:sp>
        <p:sp>
          <p:nvSpPr>
            <p:cNvPr id="15" name="Shape 1">
              <a:extLst>
                <a:ext uri="{FF2B5EF4-FFF2-40B4-BE49-F238E27FC236}">
                  <a16:creationId xmlns:a16="http://schemas.microsoft.com/office/drawing/2014/main" id="{6C020ED4-8124-4276-8839-FA1B6D125877}"/>
                </a:ext>
              </a:extLst>
            </p:cNvPr>
            <p:cNvSpPr/>
            <p:nvPr/>
          </p:nvSpPr>
          <p:spPr>
            <a:xfrm>
              <a:off x="793790" y="1479029"/>
              <a:ext cx="510302" cy="510302"/>
            </a:xfrm>
            <a:prstGeom prst="roundRect">
              <a:avLst>
                <a:gd name="adj" fmla="val 40005"/>
              </a:avLst>
            </a:prstGeom>
            <a:solidFill>
              <a:srgbClr val="CEE6FD"/>
            </a:solidFill>
            <a:ln/>
          </p:spPr>
        </p:sp>
        <p:sp>
          <p:nvSpPr>
            <p:cNvPr id="16" name="Text 2">
              <a:extLst>
                <a:ext uri="{FF2B5EF4-FFF2-40B4-BE49-F238E27FC236}">
                  <a16:creationId xmlns:a16="http://schemas.microsoft.com/office/drawing/2014/main" id="{CBD7156F-7859-4650-B852-742DEF0C2B68}"/>
                </a:ext>
              </a:extLst>
            </p:cNvPr>
            <p:cNvSpPr/>
            <p:nvPr/>
          </p:nvSpPr>
          <p:spPr>
            <a:xfrm>
              <a:off x="1530905" y="1518047"/>
              <a:ext cx="5011103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1E306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Domain Driven Design</a:t>
              </a:r>
              <a:endParaRPr lang="en-US" sz="2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BC0FC41-F901-4715-950F-5F5874C71385}"/>
                </a:ext>
              </a:extLst>
            </p:cNvPr>
            <p:cNvSpPr txBox="1"/>
            <p:nvPr/>
          </p:nvSpPr>
          <p:spPr>
            <a:xfrm>
              <a:off x="1443209" y="1967221"/>
              <a:ext cx="5871991" cy="8033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850"/>
                </a:lnSpc>
              </a:pPr>
              <a:r>
                <a:rPr lang="en-US" sz="1750" dirty="0">
                  <a:solidFill>
                    <a:srgbClr val="1E3063"/>
                  </a:solidFill>
                  <a:latin typeface="Instrument Sans Medium" pitchFamily="34" charset="0"/>
                  <a:cs typeface="Instrument Sans Medium" pitchFamily="34" charset="-120"/>
                </a:rPr>
                <a:t>Always start by deeply understanding the business context and data needs. Business First!</a:t>
              </a:r>
            </a:p>
          </p:txBody>
        </p:sp>
        <p:sp>
          <p:nvSpPr>
            <p:cNvPr id="19" name="Shape 4">
              <a:extLst>
                <a:ext uri="{FF2B5EF4-FFF2-40B4-BE49-F238E27FC236}">
                  <a16:creationId xmlns:a16="http://schemas.microsoft.com/office/drawing/2014/main" id="{6B18AFCE-5FC4-4DD3-957A-E66C8EB78366}"/>
                </a:ext>
              </a:extLst>
            </p:cNvPr>
            <p:cNvSpPr/>
            <p:nvPr/>
          </p:nvSpPr>
          <p:spPr>
            <a:xfrm>
              <a:off x="7454317" y="1479029"/>
              <a:ext cx="510302" cy="510302"/>
            </a:xfrm>
            <a:prstGeom prst="roundRect">
              <a:avLst>
                <a:gd name="adj" fmla="val 40005"/>
              </a:avLst>
            </a:prstGeom>
            <a:solidFill>
              <a:srgbClr val="CEE6FD"/>
            </a:solidFill>
            <a:ln/>
          </p:spPr>
        </p:sp>
        <p:sp>
          <p:nvSpPr>
            <p:cNvPr id="20" name="Text 5">
              <a:extLst>
                <a:ext uri="{FF2B5EF4-FFF2-40B4-BE49-F238E27FC236}">
                  <a16:creationId xmlns:a16="http://schemas.microsoft.com/office/drawing/2014/main" id="{0CF30FAE-4640-4776-902B-93E9437DE697}"/>
                </a:ext>
              </a:extLst>
            </p:cNvPr>
            <p:cNvSpPr/>
            <p:nvPr/>
          </p:nvSpPr>
          <p:spPr>
            <a:xfrm>
              <a:off x="8193999" y="1518047"/>
              <a:ext cx="4735949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1E3063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Strategic Choices</a:t>
              </a:r>
              <a:endParaRPr lang="en-US" sz="2200" dirty="0"/>
            </a:p>
          </p:txBody>
        </p:sp>
        <p:sp>
          <p:nvSpPr>
            <p:cNvPr id="21" name="Text 8">
              <a:extLst>
                <a:ext uri="{FF2B5EF4-FFF2-40B4-BE49-F238E27FC236}">
                  <a16:creationId xmlns:a16="http://schemas.microsoft.com/office/drawing/2014/main" id="{204D9323-86D4-4079-A2DC-E017B2786EA8}"/>
                </a:ext>
              </a:extLst>
            </p:cNvPr>
            <p:cNvSpPr/>
            <p:nvPr/>
          </p:nvSpPr>
          <p:spPr>
            <a:xfrm>
              <a:off x="8227510" y="1907916"/>
              <a:ext cx="6182554" cy="102048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850"/>
                </a:lnSpc>
              </a:pPr>
              <a:r>
                <a:rPr lang="en-US" sz="1750" dirty="0">
                  <a:solidFill>
                    <a:srgbClr val="1E3063"/>
                  </a:solidFill>
                  <a:latin typeface="Instrument Sans Medium" pitchFamily="34" charset="0"/>
                  <a:cs typeface="Instrument Sans Medium" pitchFamily="34" charset="-120"/>
                </a:rPr>
                <a:t>Every choice, from source to storage, impacts pipeline performance.</a:t>
              </a: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1771"/>
            <a:ext cx="84150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Your Journey as a Data Engineer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9417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Designing data pipelines is an iterative process requiring a blend of business acumen, technical expertise, and an eye for continuous improvement.</a:t>
            </a:r>
            <a:endParaRPr lang="en-US" sz="175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4ED9EF5-5613-4CBE-8525-6C85A56E5AF1}"/>
              </a:ext>
            </a:extLst>
          </p:cNvPr>
          <p:cNvGrpSpPr/>
          <p:nvPr/>
        </p:nvGrpSpPr>
        <p:grpSpPr>
          <a:xfrm>
            <a:off x="769184" y="3173611"/>
            <a:ext cx="12395973" cy="2846546"/>
            <a:chOff x="7579383" y="3201948"/>
            <a:chExt cx="6264847" cy="2846546"/>
          </a:xfrm>
        </p:grpSpPr>
        <p:sp>
          <p:nvSpPr>
            <p:cNvPr id="8" name="Text 6"/>
            <p:cNvSpPr/>
            <p:nvPr/>
          </p:nvSpPr>
          <p:spPr>
            <a:xfrm>
              <a:off x="7599521" y="3201948"/>
              <a:ext cx="3402330" cy="42529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300"/>
                </a:lnSpc>
                <a:buNone/>
              </a:pPr>
              <a:r>
                <a:rPr lang="en-US" sz="2650" dirty="0">
                  <a:solidFill>
                    <a:srgbClr val="1B1B27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Next Steps</a:t>
              </a:r>
              <a:endParaRPr lang="en-US" sz="2650" dirty="0"/>
            </a:p>
          </p:txBody>
        </p:sp>
        <p:sp>
          <p:nvSpPr>
            <p:cNvPr id="9" name="Text 7"/>
            <p:cNvSpPr/>
            <p:nvPr/>
          </p:nvSpPr>
          <p:spPr>
            <a:xfrm>
              <a:off x="7599521" y="3854053"/>
              <a:ext cx="6244709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Explore open-source tools: Experiment with Airflow, Spark, and Kafka.</a:t>
              </a:r>
              <a:endParaRPr lang="en-US" sz="1750" dirty="0"/>
            </a:p>
          </p:txBody>
        </p:sp>
        <p:sp>
          <p:nvSpPr>
            <p:cNvPr id="10" name="Text 8"/>
            <p:cNvSpPr/>
            <p:nvPr/>
          </p:nvSpPr>
          <p:spPr>
            <a:xfrm>
              <a:off x="7579383" y="4494491"/>
              <a:ext cx="624470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Contributions: Engage with the data engineering community.</a:t>
              </a:r>
              <a:endParaRPr lang="en-US" sz="1750" dirty="0"/>
            </a:p>
          </p:txBody>
        </p:sp>
        <p:sp>
          <p:nvSpPr>
            <p:cNvPr id="11" name="Text 9"/>
            <p:cNvSpPr/>
            <p:nvPr/>
          </p:nvSpPr>
          <p:spPr>
            <a:xfrm>
              <a:off x="7599521" y="5101352"/>
              <a:ext cx="624470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Build: Start with a simple project and iterate.</a:t>
              </a:r>
              <a:endParaRPr lang="en-US" sz="1750" dirty="0"/>
            </a:p>
          </p:txBody>
        </p:sp>
        <p:sp>
          <p:nvSpPr>
            <p:cNvPr id="15" name="Text 9">
              <a:extLst>
                <a:ext uri="{FF2B5EF4-FFF2-40B4-BE49-F238E27FC236}">
                  <a16:creationId xmlns:a16="http://schemas.microsoft.com/office/drawing/2014/main" id="{E57B52B1-9985-4221-BB2B-8EEA203173D3}"/>
                </a:ext>
              </a:extLst>
            </p:cNvPr>
            <p:cNvSpPr/>
            <p:nvPr/>
          </p:nvSpPr>
          <p:spPr>
            <a:xfrm>
              <a:off x="7599520" y="5685591"/>
              <a:ext cx="624470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Stay Current: </a:t>
              </a:r>
              <a:r>
                <a:rPr lang="en-US" sz="180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Follow industry trends, pursue certifications, and engage with the community.</a:t>
              </a:r>
              <a:endParaRPr lang="en-US" sz="1750" dirty="0"/>
            </a:p>
          </p:txBody>
        </p:sp>
      </p:grpSp>
      <p:sp>
        <p:nvSpPr>
          <p:cNvPr id="12" name="Text 10"/>
          <p:cNvSpPr/>
          <p:nvPr/>
        </p:nvSpPr>
        <p:spPr>
          <a:xfrm>
            <a:off x="1133951" y="6779657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"Data engineering is not just about moving data; it's about building the circulatory system of modern organizations."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6524506"/>
            <a:ext cx="30480" cy="873204"/>
          </a:xfrm>
          <a:prstGeom prst="rect">
            <a:avLst/>
          </a:prstGeom>
          <a:solidFill>
            <a:srgbClr val="1B1B27"/>
          </a:solidFill>
          <a:ln/>
        </p:spPr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07650" y="3521696"/>
            <a:ext cx="84150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9600" b="1" dirty="0">
                <a:solidFill>
                  <a:srgbClr val="1B1B27"/>
                </a:solidFill>
                <a:latin typeface="Script MT Bold" panose="03040602040607080904" pitchFamily="66" charset="0"/>
                <a:ea typeface="Raleway" pitchFamily="34" charset="-122"/>
                <a:cs typeface="Raleway" pitchFamily="34" charset="-120"/>
              </a:rPr>
              <a:t>Thank You</a:t>
            </a:r>
            <a:endParaRPr lang="en-US" sz="9600" b="1" dirty="0">
              <a:latin typeface="Script MT Bold" panose="030406020406070809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683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3310" y="641508"/>
            <a:ext cx="112692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Undercurrents</a:t>
            </a:r>
            <a:endParaRPr lang="en-US" sz="445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4E47564-E40B-464B-8579-D986E56F5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840" y="2787268"/>
            <a:ext cx="13067226" cy="336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397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43194"/>
            <a:ext cx="112692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Maturity Stages</a:t>
            </a:r>
            <a:endParaRPr lang="en-US" sz="44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0308B8B-EEC5-4336-BAC9-F3C96EBAC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58" y="3320868"/>
            <a:ext cx="13116883" cy="307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84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6758" y="630490"/>
            <a:ext cx="112692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Engineers in Organizations</a:t>
            </a:r>
            <a:endParaRPr lang="en-US" sz="44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EEBA02-12FC-4E8B-AA35-994C80774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98" y="1698142"/>
            <a:ext cx="7758968" cy="9150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D62DB1-2E34-4A54-9ADE-862532393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474" y="3155528"/>
            <a:ext cx="3887003" cy="27528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255310-1140-49DD-AAEA-B0AD7C63C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398" y="7182252"/>
            <a:ext cx="5876925" cy="647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D2AC42-CCED-4361-9793-BED862AD4D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0080" y="3582972"/>
            <a:ext cx="7870320" cy="3468909"/>
          </a:xfrm>
          <a:prstGeom prst="rect">
            <a:avLst/>
          </a:prstGeom>
        </p:spPr>
      </p:pic>
      <p:sp>
        <p:nvSpPr>
          <p:cNvPr id="12" name="Text 3">
            <a:extLst>
              <a:ext uri="{FF2B5EF4-FFF2-40B4-BE49-F238E27FC236}">
                <a16:creationId xmlns:a16="http://schemas.microsoft.com/office/drawing/2014/main" id="{E6711334-F112-4EF5-8E0E-2208D1B10C0F}"/>
              </a:ext>
            </a:extLst>
          </p:cNvPr>
          <p:cNvSpPr/>
          <p:nvPr/>
        </p:nvSpPr>
        <p:spPr>
          <a:xfrm>
            <a:off x="763242" y="1354884"/>
            <a:ext cx="37765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</a:t>
            </a:r>
            <a:endParaRPr lang="en-US" sz="2200" dirty="0"/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261A158C-6107-4BD7-8390-35B0FC5B61E3}"/>
              </a:ext>
            </a:extLst>
          </p:cNvPr>
          <p:cNvSpPr/>
          <p:nvPr/>
        </p:nvSpPr>
        <p:spPr>
          <a:xfrm>
            <a:off x="763242" y="2944670"/>
            <a:ext cx="37765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</a:rPr>
              <a:t>B</a:t>
            </a:r>
            <a:endParaRPr lang="en-US" sz="2200" dirty="0"/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B86DFBA4-6A24-4A15-97CC-C799A14A262C}"/>
              </a:ext>
            </a:extLst>
          </p:cNvPr>
          <p:cNvSpPr/>
          <p:nvPr/>
        </p:nvSpPr>
        <p:spPr>
          <a:xfrm>
            <a:off x="756758" y="6697551"/>
            <a:ext cx="37765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</a:rPr>
              <a:t>C</a:t>
            </a:r>
            <a:endParaRPr lang="en-US" sz="2200" dirty="0"/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5CAD0A29-A6C4-4781-957D-EB591F11732F}"/>
              </a:ext>
            </a:extLst>
          </p:cNvPr>
          <p:cNvSpPr/>
          <p:nvPr/>
        </p:nvSpPr>
        <p:spPr>
          <a:xfrm>
            <a:off x="7012502" y="3299000"/>
            <a:ext cx="37765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</a:rPr>
              <a:t>D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922811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1613654" y="2572464"/>
            <a:ext cx="1140309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Why Data Pipelines Matter: Fueling Modern Decisions</a:t>
            </a:r>
            <a:endParaRPr lang="en-US" sz="3550" dirty="0"/>
          </a:p>
        </p:txBody>
      </p:sp>
      <p:sp>
        <p:nvSpPr>
          <p:cNvPr id="4" name="Shape 2"/>
          <p:cNvSpPr/>
          <p:nvPr/>
        </p:nvSpPr>
        <p:spPr>
          <a:xfrm>
            <a:off x="793790" y="3479602"/>
            <a:ext cx="13042821" cy="2758559"/>
          </a:xfrm>
          <a:prstGeom prst="roundRect">
            <a:avLst>
              <a:gd name="adj" fmla="val 7400"/>
            </a:avLst>
          </a:prstGeom>
          <a:solidFill>
            <a:srgbClr val="CEE6FD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3479602"/>
            <a:ext cx="4347567" cy="2758559"/>
          </a:xfrm>
          <a:prstGeom prst="roundRect">
            <a:avLst>
              <a:gd name="adj" fmla="val 7400"/>
            </a:avLst>
          </a:prstGeom>
          <a:solidFill>
            <a:srgbClr val="CEE6FD"/>
          </a:solidFill>
          <a:ln/>
        </p:spPr>
      </p:sp>
      <p:sp>
        <p:nvSpPr>
          <p:cNvPr id="6" name="Text 4"/>
          <p:cNvSpPr/>
          <p:nvPr/>
        </p:nvSpPr>
        <p:spPr>
          <a:xfrm>
            <a:off x="1020604" y="37064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Powering Insights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20604" y="4196834"/>
            <a:ext cx="355377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pipelines are the backbone of modern analytics, machine learning, and business intelligence. They transform raw data into actionable insights.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141357" y="3479602"/>
            <a:ext cx="4347567" cy="2758559"/>
          </a:xfrm>
          <a:prstGeom prst="rect">
            <a:avLst/>
          </a:prstGeom>
          <a:solidFill>
            <a:srgbClr val="CEE6FD"/>
          </a:solidFill>
          <a:ln/>
        </p:spPr>
      </p:sp>
      <p:sp>
        <p:nvSpPr>
          <p:cNvPr id="9" name="Shape 7"/>
          <p:cNvSpPr/>
          <p:nvPr/>
        </p:nvSpPr>
        <p:spPr>
          <a:xfrm>
            <a:off x="5141357" y="3479602"/>
            <a:ext cx="30480" cy="2758559"/>
          </a:xfrm>
          <a:prstGeom prst="roundRect">
            <a:avLst>
              <a:gd name="adj" fmla="val 669768"/>
            </a:avLst>
          </a:prstGeom>
          <a:solidFill>
            <a:srgbClr val="B4CCE3"/>
          </a:solidFill>
          <a:ln/>
        </p:spPr>
      </p:sp>
      <p:sp>
        <p:nvSpPr>
          <p:cNvPr id="10" name="Text 8"/>
          <p:cNvSpPr/>
          <p:nvPr/>
        </p:nvSpPr>
        <p:spPr>
          <a:xfrm>
            <a:off x="5708333" y="37064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Driving Value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708333" y="4196834"/>
            <a:ext cx="32136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Over 90% of the value from big data initiatives stems from well-designed, efficient batch pipelines. (Lars Albertsson)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488924" y="3479602"/>
            <a:ext cx="4347567" cy="2758559"/>
          </a:xfrm>
          <a:prstGeom prst="rect">
            <a:avLst/>
          </a:prstGeom>
          <a:solidFill>
            <a:srgbClr val="CEE6FD"/>
          </a:solidFill>
          <a:ln/>
        </p:spPr>
      </p:sp>
      <p:sp>
        <p:nvSpPr>
          <p:cNvPr id="13" name="Shape 11"/>
          <p:cNvSpPr/>
          <p:nvPr/>
        </p:nvSpPr>
        <p:spPr>
          <a:xfrm>
            <a:off x="9488924" y="3479602"/>
            <a:ext cx="30480" cy="2758559"/>
          </a:xfrm>
          <a:prstGeom prst="roundRect">
            <a:avLst>
              <a:gd name="adj" fmla="val 669768"/>
            </a:avLst>
          </a:prstGeom>
          <a:solidFill>
            <a:srgbClr val="B4CCE3"/>
          </a:solidFill>
          <a:ln/>
        </p:spPr>
      </p:sp>
      <p:sp>
        <p:nvSpPr>
          <p:cNvPr id="14" name="Text 12"/>
          <p:cNvSpPr/>
          <p:nvPr/>
        </p:nvSpPr>
        <p:spPr>
          <a:xfrm>
            <a:off x="10055900" y="37064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Avoiding Pitfalls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055900" y="4196834"/>
            <a:ext cx="355377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Poorly constructed pipelines lead to costly delays, data quality issues, and significant loss of critical business insights.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4857869" y="4575334"/>
            <a:ext cx="566976" cy="566976"/>
          </a:xfrm>
          <a:prstGeom prst="roundRect">
            <a:avLst>
              <a:gd name="adj" fmla="val 36006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553" y="4681657"/>
            <a:ext cx="283488" cy="354330"/>
          </a:xfrm>
          <a:prstGeom prst="rect">
            <a:avLst/>
          </a:prstGeom>
        </p:spPr>
      </p:pic>
      <p:sp>
        <p:nvSpPr>
          <p:cNvPr id="18" name="Shape 15"/>
          <p:cNvSpPr/>
          <p:nvPr/>
        </p:nvSpPr>
        <p:spPr>
          <a:xfrm>
            <a:off x="9205436" y="4575334"/>
            <a:ext cx="566976" cy="566976"/>
          </a:xfrm>
          <a:prstGeom prst="roundRect">
            <a:avLst>
              <a:gd name="adj" fmla="val 36006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7121" y="4681657"/>
            <a:ext cx="283488" cy="3543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77097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Importance of Data Pipelines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Enable scalable data processing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58782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Ensure data quality and consistency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03002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Support real-time and batch analytics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47222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Connect disparate systems (databases, APIs, cloud)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94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1176</TotalTime>
  <Words>2824</Words>
  <Application>Microsoft Office PowerPoint</Application>
  <PresentationFormat>Custom</PresentationFormat>
  <Paragraphs>373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Arial</vt:lpstr>
      <vt:lpstr>Calibri</vt:lpstr>
      <vt:lpstr>Script MT Bold</vt:lpstr>
      <vt:lpstr>Host Grotesk Medium</vt:lpstr>
      <vt:lpstr>Host Grotesk Light</vt:lpstr>
      <vt:lpstr>Instrument Sans Medium</vt:lpstr>
      <vt:lpstr>Raleway</vt:lpstr>
      <vt:lpstr>Instrument Sans Semi Bold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Admin</dc:creator>
  <cp:lastModifiedBy>Adegboyega Oluwagbemiga</cp:lastModifiedBy>
  <cp:revision>82</cp:revision>
  <dcterms:created xsi:type="dcterms:W3CDTF">2025-08-10T03:30:18Z</dcterms:created>
  <dcterms:modified xsi:type="dcterms:W3CDTF">2025-08-12T12:37:56Z</dcterms:modified>
</cp:coreProperties>
</file>